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62"/>
  </p:notesMasterIdLst>
  <p:sldIdLst>
    <p:sldId id="256" r:id="rId2"/>
    <p:sldId id="258" r:id="rId3"/>
    <p:sldId id="257" r:id="rId4"/>
    <p:sldId id="276" r:id="rId5"/>
    <p:sldId id="316" r:id="rId6"/>
    <p:sldId id="277" r:id="rId7"/>
    <p:sldId id="278" r:id="rId8"/>
    <p:sldId id="259" r:id="rId9"/>
    <p:sldId id="260" r:id="rId10"/>
    <p:sldId id="262" r:id="rId11"/>
    <p:sldId id="263" r:id="rId12"/>
    <p:sldId id="264" r:id="rId13"/>
    <p:sldId id="265" r:id="rId14"/>
    <p:sldId id="266" r:id="rId15"/>
    <p:sldId id="261" r:id="rId16"/>
    <p:sldId id="267" r:id="rId17"/>
    <p:sldId id="268" r:id="rId18"/>
    <p:sldId id="269" r:id="rId19"/>
    <p:sldId id="270" r:id="rId20"/>
    <p:sldId id="271" r:id="rId21"/>
    <p:sldId id="272" r:id="rId22"/>
    <p:sldId id="273" r:id="rId23"/>
    <p:sldId id="274" r:id="rId24"/>
    <p:sldId id="275"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6" r:id="rId39"/>
    <p:sldId id="291" r:id="rId40"/>
    <p:sldId id="293" r:id="rId41"/>
    <p:sldId id="294" r:id="rId42"/>
    <p:sldId id="295" r:id="rId43"/>
    <p:sldId id="297" r:id="rId44"/>
    <p:sldId id="298" r:id="rId45"/>
    <p:sldId id="299" r:id="rId46"/>
    <p:sldId id="300" r:id="rId47"/>
    <p:sldId id="301" r:id="rId48"/>
    <p:sldId id="302" r:id="rId49"/>
    <p:sldId id="303" r:id="rId50"/>
    <p:sldId id="304" r:id="rId51"/>
    <p:sldId id="305" r:id="rId52"/>
    <p:sldId id="306" r:id="rId53"/>
    <p:sldId id="308" r:id="rId54"/>
    <p:sldId id="309" r:id="rId55"/>
    <p:sldId id="310" r:id="rId56"/>
    <p:sldId id="311" r:id="rId57"/>
    <p:sldId id="307" r:id="rId58"/>
    <p:sldId id="312" r:id="rId59"/>
    <p:sldId id="313" r:id="rId60"/>
    <p:sldId id="317"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10" autoAdjust="0"/>
    <p:restoredTop sz="94660"/>
  </p:normalViewPr>
  <p:slideViewPr>
    <p:cSldViewPr snapToGrid="0">
      <p:cViewPr varScale="1">
        <p:scale>
          <a:sx n="64" d="100"/>
          <a:sy n="64" d="100"/>
        </p:scale>
        <p:origin x="9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4EACEC-18DA-4032-9A0B-D2DA0B425EB9}" type="datetimeFigureOut">
              <a:rPr lang="en-US" smtClean="0"/>
              <a:t>Thursday, March 22, 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BB5BE-7BC7-46F4-A36E-15E2654E4E4B}" type="slidenum">
              <a:rPr lang="en-US" smtClean="0"/>
              <a:t>‹#›</a:t>
            </a:fld>
            <a:endParaRPr lang="en-US"/>
          </a:p>
        </p:txBody>
      </p:sp>
    </p:spTree>
    <p:extLst>
      <p:ext uri="{BB962C8B-B14F-4D97-AF65-F5344CB8AC3E}">
        <p14:creationId xmlns:p14="http://schemas.microsoft.com/office/powerpoint/2010/main" val="1112324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nl-NL" altLang="en-US"/>
              <a:t>© SE, Architecture, Hans van Vliet</a:t>
            </a:r>
          </a:p>
        </p:txBody>
      </p:sp>
      <p:sp>
        <p:nvSpPr>
          <p:cNvPr id="6" name="Rectangle 7"/>
          <p:cNvSpPr>
            <a:spLocks noGrp="1" noChangeArrowheads="1"/>
          </p:cNvSpPr>
          <p:nvPr>
            <p:ph type="sldNum" sz="quarter" idx="5"/>
          </p:nvPr>
        </p:nvSpPr>
        <p:spPr>
          <a:ln/>
        </p:spPr>
        <p:txBody>
          <a:bodyPr/>
          <a:lstStyle/>
          <a:p>
            <a:fld id="{B60E883C-477F-40EA-B50F-6D9708476261}" type="slidenum">
              <a:rPr lang="nl-NL" altLang="en-US"/>
              <a:pPr/>
              <a:t>10</a:t>
            </a:fld>
            <a:endParaRPr lang="nl-NL" altLang="en-US"/>
          </a:p>
        </p:txBody>
      </p:sp>
      <p:sp>
        <p:nvSpPr>
          <p:cNvPr id="713730" name="Rectangle 2"/>
          <p:cNvSpPr>
            <a:spLocks noGrp="1" noRot="1" noChangeAspect="1" noChangeArrowheads="1" noTextEdit="1"/>
          </p:cNvSpPr>
          <p:nvPr>
            <p:ph type="sldImg"/>
          </p:nvPr>
        </p:nvSpPr>
        <p:spPr>
          <a:xfrm>
            <a:off x="1258888" y="719138"/>
            <a:ext cx="4800600" cy="3600450"/>
          </a:xfrm>
          <a:ln/>
        </p:spPr>
      </p:sp>
      <p:sp>
        <p:nvSpPr>
          <p:cNvPr id="713731" name="Rectangle 3"/>
          <p:cNvSpPr>
            <a:spLocks noGrp="1" noChangeArrowheads="1"/>
          </p:cNvSpPr>
          <p:nvPr>
            <p:ph type="body" idx="1"/>
          </p:nvPr>
        </p:nvSpPr>
        <p:spPr>
          <a:xfrm>
            <a:off x="976313" y="4560888"/>
            <a:ext cx="5362575" cy="4321175"/>
          </a:xfrm>
        </p:spPr>
        <p:txBody>
          <a:bodyPr/>
          <a:lstStyle/>
          <a:p>
            <a:endParaRPr lang="en-US" altLang="en-US"/>
          </a:p>
        </p:txBody>
      </p:sp>
    </p:spTree>
    <p:extLst>
      <p:ext uri="{BB962C8B-B14F-4D97-AF65-F5344CB8AC3E}">
        <p14:creationId xmlns:p14="http://schemas.microsoft.com/office/powerpoint/2010/main" val="4151938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nl-NL" altLang="en-US"/>
              <a:t>© SE, Architecture, Hans van Vliet</a:t>
            </a:r>
          </a:p>
        </p:txBody>
      </p:sp>
      <p:sp>
        <p:nvSpPr>
          <p:cNvPr id="6" name="Rectangle 7"/>
          <p:cNvSpPr>
            <a:spLocks noGrp="1" noChangeArrowheads="1"/>
          </p:cNvSpPr>
          <p:nvPr>
            <p:ph type="sldNum" sz="quarter" idx="5"/>
          </p:nvPr>
        </p:nvSpPr>
        <p:spPr>
          <a:ln/>
        </p:spPr>
        <p:txBody>
          <a:bodyPr/>
          <a:lstStyle/>
          <a:p>
            <a:fld id="{FB8C454B-DBB6-446C-B22F-386A5C6F9163}" type="slidenum">
              <a:rPr lang="nl-NL" altLang="en-US"/>
              <a:pPr/>
              <a:t>11</a:t>
            </a:fld>
            <a:endParaRPr lang="nl-NL" altLang="en-US"/>
          </a:p>
        </p:txBody>
      </p:sp>
      <p:sp>
        <p:nvSpPr>
          <p:cNvPr id="715778" name="Rectangle 2"/>
          <p:cNvSpPr>
            <a:spLocks noGrp="1" noRot="1" noChangeAspect="1" noChangeArrowheads="1" noTextEdit="1"/>
          </p:cNvSpPr>
          <p:nvPr>
            <p:ph type="sldImg"/>
          </p:nvPr>
        </p:nvSpPr>
        <p:spPr>
          <a:xfrm>
            <a:off x="1258888" y="719138"/>
            <a:ext cx="4800600" cy="3600450"/>
          </a:xfrm>
          <a:ln/>
        </p:spPr>
      </p:sp>
      <p:sp>
        <p:nvSpPr>
          <p:cNvPr id="715779" name="Rectangle 3"/>
          <p:cNvSpPr>
            <a:spLocks noGrp="1" noChangeArrowheads="1"/>
          </p:cNvSpPr>
          <p:nvPr>
            <p:ph type="body" idx="1"/>
          </p:nvPr>
        </p:nvSpPr>
        <p:spPr>
          <a:xfrm>
            <a:off x="976313" y="4560888"/>
            <a:ext cx="5362575" cy="4321175"/>
          </a:xfrm>
        </p:spPr>
        <p:txBody>
          <a:bodyPr/>
          <a:lstStyle/>
          <a:p>
            <a:endParaRPr lang="en-US" altLang="en-US"/>
          </a:p>
        </p:txBody>
      </p:sp>
    </p:spTree>
    <p:extLst>
      <p:ext uri="{BB962C8B-B14F-4D97-AF65-F5344CB8AC3E}">
        <p14:creationId xmlns:p14="http://schemas.microsoft.com/office/powerpoint/2010/main" val="285296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nl-NL" altLang="en-US"/>
              <a:t>© SE, Architecture, Hans van Vliet</a:t>
            </a:r>
          </a:p>
        </p:txBody>
      </p:sp>
      <p:sp>
        <p:nvSpPr>
          <p:cNvPr id="6" name="Rectangle 7"/>
          <p:cNvSpPr>
            <a:spLocks noGrp="1" noChangeArrowheads="1"/>
          </p:cNvSpPr>
          <p:nvPr>
            <p:ph type="sldNum" sz="quarter" idx="5"/>
          </p:nvPr>
        </p:nvSpPr>
        <p:spPr>
          <a:ln/>
        </p:spPr>
        <p:txBody>
          <a:bodyPr/>
          <a:lstStyle/>
          <a:p>
            <a:fld id="{E145DCFF-C404-45C4-A77A-3CDB678FDF97}" type="slidenum">
              <a:rPr lang="nl-NL" altLang="en-US"/>
              <a:pPr/>
              <a:t>12</a:t>
            </a:fld>
            <a:endParaRPr lang="nl-NL" altLang="en-US"/>
          </a:p>
        </p:txBody>
      </p:sp>
      <p:sp>
        <p:nvSpPr>
          <p:cNvPr id="717826" name="Rectangle 2"/>
          <p:cNvSpPr>
            <a:spLocks noGrp="1" noRot="1" noChangeAspect="1" noChangeArrowheads="1" noTextEdit="1"/>
          </p:cNvSpPr>
          <p:nvPr>
            <p:ph type="sldImg"/>
          </p:nvPr>
        </p:nvSpPr>
        <p:spPr>
          <a:xfrm>
            <a:off x="1258888" y="719138"/>
            <a:ext cx="4800600" cy="3600450"/>
          </a:xfrm>
          <a:ln/>
        </p:spPr>
      </p:sp>
      <p:sp>
        <p:nvSpPr>
          <p:cNvPr id="717827" name="Rectangle 3"/>
          <p:cNvSpPr>
            <a:spLocks noGrp="1" noChangeArrowheads="1"/>
          </p:cNvSpPr>
          <p:nvPr>
            <p:ph type="body" idx="1"/>
          </p:nvPr>
        </p:nvSpPr>
        <p:spPr>
          <a:xfrm>
            <a:off x="976313" y="4560888"/>
            <a:ext cx="5362575" cy="4321175"/>
          </a:xfrm>
        </p:spPr>
        <p:txBody>
          <a:bodyPr/>
          <a:lstStyle/>
          <a:p>
            <a:endParaRPr lang="en-US" altLang="en-US"/>
          </a:p>
        </p:txBody>
      </p:sp>
    </p:spTree>
    <p:extLst>
      <p:ext uri="{BB962C8B-B14F-4D97-AF65-F5344CB8AC3E}">
        <p14:creationId xmlns:p14="http://schemas.microsoft.com/office/powerpoint/2010/main" val="1177696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nl-NL" altLang="en-US"/>
              <a:t>© SE, Architecture, Hans van Vliet</a:t>
            </a:r>
          </a:p>
        </p:txBody>
      </p:sp>
      <p:sp>
        <p:nvSpPr>
          <p:cNvPr id="6" name="Rectangle 7"/>
          <p:cNvSpPr>
            <a:spLocks noGrp="1" noChangeArrowheads="1"/>
          </p:cNvSpPr>
          <p:nvPr>
            <p:ph type="sldNum" sz="quarter" idx="5"/>
          </p:nvPr>
        </p:nvSpPr>
        <p:spPr>
          <a:ln/>
        </p:spPr>
        <p:txBody>
          <a:bodyPr/>
          <a:lstStyle/>
          <a:p>
            <a:fld id="{37D169C1-2021-4350-8E0B-049DF26CC231}" type="slidenum">
              <a:rPr lang="nl-NL" altLang="en-US"/>
              <a:pPr/>
              <a:t>13</a:t>
            </a:fld>
            <a:endParaRPr lang="nl-NL" altLang="en-US"/>
          </a:p>
        </p:txBody>
      </p:sp>
      <p:sp>
        <p:nvSpPr>
          <p:cNvPr id="719874" name="Rectangle 2"/>
          <p:cNvSpPr>
            <a:spLocks noGrp="1" noRot="1" noChangeAspect="1" noChangeArrowheads="1" noTextEdit="1"/>
          </p:cNvSpPr>
          <p:nvPr>
            <p:ph type="sldImg"/>
          </p:nvPr>
        </p:nvSpPr>
        <p:spPr>
          <a:xfrm>
            <a:off x="1258888" y="719138"/>
            <a:ext cx="4800600" cy="3600450"/>
          </a:xfrm>
          <a:ln/>
        </p:spPr>
      </p:sp>
      <p:sp>
        <p:nvSpPr>
          <p:cNvPr id="719875" name="Rectangle 3"/>
          <p:cNvSpPr>
            <a:spLocks noGrp="1" noChangeArrowheads="1"/>
          </p:cNvSpPr>
          <p:nvPr>
            <p:ph type="body" idx="1"/>
          </p:nvPr>
        </p:nvSpPr>
        <p:spPr>
          <a:xfrm>
            <a:off x="976313" y="4560888"/>
            <a:ext cx="5362575" cy="4321175"/>
          </a:xfrm>
        </p:spPr>
        <p:txBody>
          <a:bodyPr/>
          <a:lstStyle/>
          <a:p>
            <a:endParaRPr lang="en-US" altLang="en-US"/>
          </a:p>
        </p:txBody>
      </p:sp>
    </p:spTree>
    <p:extLst>
      <p:ext uri="{BB962C8B-B14F-4D97-AF65-F5344CB8AC3E}">
        <p14:creationId xmlns:p14="http://schemas.microsoft.com/office/powerpoint/2010/main" val="4139501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nl-NL" altLang="en-US"/>
              <a:t>© SE, Architecture, Hans van Vliet</a:t>
            </a:r>
          </a:p>
        </p:txBody>
      </p:sp>
      <p:sp>
        <p:nvSpPr>
          <p:cNvPr id="6" name="Rectangle 7"/>
          <p:cNvSpPr>
            <a:spLocks noGrp="1" noChangeArrowheads="1"/>
          </p:cNvSpPr>
          <p:nvPr>
            <p:ph type="sldNum" sz="quarter" idx="5"/>
          </p:nvPr>
        </p:nvSpPr>
        <p:spPr>
          <a:ln/>
        </p:spPr>
        <p:txBody>
          <a:bodyPr/>
          <a:lstStyle/>
          <a:p>
            <a:fld id="{A2C60E39-D43A-41A8-A1A7-D31612ACB351}" type="slidenum">
              <a:rPr lang="nl-NL" altLang="en-US"/>
              <a:pPr/>
              <a:t>14</a:t>
            </a:fld>
            <a:endParaRPr lang="nl-NL" altLang="en-US"/>
          </a:p>
        </p:txBody>
      </p:sp>
      <p:sp>
        <p:nvSpPr>
          <p:cNvPr id="721922" name="Rectangle 2"/>
          <p:cNvSpPr>
            <a:spLocks noGrp="1" noRot="1" noChangeAspect="1" noChangeArrowheads="1" noTextEdit="1"/>
          </p:cNvSpPr>
          <p:nvPr>
            <p:ph type="sldImg"/>
          </p:nvPr>
        </p:nvSpPr>
        <p:spPr>
          <a:xfrm>
            <a:off x="1258888" y="719138"/>
            <a:ext cx="4800600" cy="3600450"/>
          </a:xfrm>
          <a:ln/>
        </p:spPr>
      </p:sp>
      <p:sp>
        <p:nvSpPr>
          <p:cNvPr id="721923" name="Rectangle 3"/>
          <p:cNvSpPr>
            <a:spLocks noGrp="1" noChangeArrowheads="1"/>
          </p:cNvSpPr>
          <p:nvPr>
            <p:ph type="body" idx="1"/>
          </p:nvPr>
        </p:nvSpPr>
        <p:spPr>
          <a:xfrm>
            <a:off x="976313" y="4560888"/>
            <a:ext cx="5362575" cy="4321175"/>
          </a:xfrm>
        </p:spPr>
        <p:txBody>
          <a:bodyPr/>
          <a:lstStyle/>
          <a:p>
            <a:endParaRPr lang="en-US" altLang="en-US"/>
          </a:p>
        </p:txBody>
      </p:sp>
    </p:spTree>
    <p:extLst>
      <p:ext uri="{BB962C8B-B14F-4D97-AF65-F5344CB8AC3E}">
        <p14:creationId xmlns:p14="http://schemas.microsoft.com/office/powerpoint/2010/main" val="2184702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ABBDB7-D7C7-4F06-ABBD-5768DA1B341D}"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643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9BABDB-A77D-4805-81E0-55A875CA7F0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a:t>
            </a:fld>
            <a:endParaRPr lang="en-US"/>
          </a:p>
        </p:txBody>
      </p:sp>
    </p:spTree>
    <p:extLst>
      <p:ext uri="{BB962C8B-B14F-4D97-AF65-F5344CB8AC3E}">
        <p14:creationId xmlns:p14="http://schemas.microsoft.com/office/powerpoint/2010/main" val="20657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5EBAA1-6013-48E1-9A43-C56178D9BF7D}"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a:t>
            </a:fld>
            <a:endParaRPr lang="en-US"/>
          </a:p>
        </p:txBody>
      </p:sp>
    </p:spTree>
    <p:extLst>
      <p:ext uri="{BB962C8B-B14F-4D97-AF65-F5344CB8AC3E}">
        <p14:creationId xmlns:p14="http://schemas.microsoft.com/office/powerpoint/2010/main" val="355714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C00000"/>
                </a:solidFill>
                <a:latin typeface="Sitka Heading" panose="02000505000000020004"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sz="2400">
                <a:solidFill>
                  <a:schemeClr val="tx1"/>
                </a:solidFill>
                <a:latin typeface="Bahnschrift Light" panose="020B0502040204020203" pitchFamily="34" charset="0"/>
              </a:defRPr>
            </a:lvl1pPr>
            <a:lvl2pPr marL="658368" indent="-457200">
              <a:buClr>
                <a:srgbClr val="002060"/>
              </a:buClr>
              <a:buFont typeface="Wingdings" panose="05000000000000000000" pitchFamily="2" charset="2"/>
              <a:buChar char="Ø"/>
              <a:defRPr sz="2200">
                <a:solidFill>
                  <a:schemeClr val="tx1"/>
                </a:solidFill>
                <a:latin typeface="Berlin Sans FB" panose="020E0602020502020306" pitchFamily="34" charset="0"/>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a:t>
            </a:fld>
            <a:endParaRPr lang="en-US"/>
          </a:p>
        </p:txBody>
      </p:sp>
    </p:spTree>
    <p:extLst>
      <p:ext uri="{BB962C8B-B14F-4D97-AF65-F5344CB8AC3E}">
        <p14:creationId xmlns:p14="http://schemas.microsoft.com/office/powerpoint/2010/main" val="32862681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B4EA0CE-0E20-4085-918B-CA2D1B077BF5}"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45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C82FEDB-2792-415E-A16C-F240FB45F623}" type="datetime1">
              <a:rPr lang="en-US" smtClean="0"/>
              <a:t>Thursday, March 22, 2018</a:t>
            </a:fld>
            <a:endParaRPr lang="en-US"/>
          </a:p>
        </p:txBody>
      </p:sp>
      <p:sp>
        <p:nvSpPr>
          <p:cNvPr id="6" name="Footer Placeholder 5"/>
          <p:cNvSpPr>
            <a:spLocks noGrp="1"/>
          </p:cNvSpPr>
          <p:nvPr>
            <p:ph type="ftr" sz="quarter" idx="11"/>
          </p:nvPr>
        </p:nvSpPr>
        <p:spPr/>
        <p:txBody>
          <a:bodyPr/>
          <a:lstStyle/>
          <a:p>
            <a:r>
              <a:rPr lang="en-US" smtClean="0"/>
              <a:t>Dr. S. Nandagopalan</a:t>
            </a:r>
            <a:endParaRPr lang="en-US"/>
          </a:p>
        </p:txBody>
      </p:sp>
      <p:sp>
        <p:nvSpPr>
          <p:cNvPr id="7" name="Slide Number Placeholder 6"/>
          <p:cNvSpPr>
            <a:spLocks noGrp="1"/>
          </p:cNvSpPr>
          <p:nvPr>
            <p:ph type="sldNum" sz="quarter" idx="12"/>
          </p:nvPr>
        </p:nvSpPr>
        <p:spPr/>
        <p:txBody>
          <a:bodyPr/>
          <a:lstStyle/>
          <a:p>
            <a:fld id="{1BA41BE1-189A-4DA6-98B3-579B40791977}" type="slidenum">
              <a:rPr lang="en-US" smtClean="0"/>
              <a:t>‹#›</a:t>
            </a:fld>
            <a:endParaRPr lang="en-US"/>
          </a:p>
        </p:txBody>
      </p:sp>
    </p:spTree>
    <p:extLst>
      <p:ext uri="{BB962C8B-B14F-4D97-AF65-F5344CB8AC3E}">
        <p14:creationId xmlns:p14="http://schemas.microsoft.com/office/powerpoint/2010/main" val="227600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56AE343-0B4E-44DC-85D8-20408E373C32}" type="datetime1">
              <a:rPr lang="en-US" smtClean="0"/>
              <a:t>Thursday, March 22, 2018</a:t>
            </a:fld>
            <a:endParaRPr lang="en-US"/>
          </a:p>
        </p:txBody>
      </p:sp>
      <p:sp>
        <p:nvSpPr>
          <p:cNvPr id="8" name="Footer Placeholder 7"/>
          <p:cNvSpPr>
            <a:spLocks noGrp="1"/>
          </p:cNvSpPr>
          <p:nvPr>
            <p:ph type="ftr" sz="quarter" idx="11"/>
          </p:nvPr>
        </p:nvSpPr>
        <p:spPr/>
        <p:txBody>
          <a:bodyPr/>
          <a:lstStyle/>
          <a:p>
            <a:r>
              <a:rPr lang="en-US" smtClean="0"/>
              <a:t>Dr. S. Nandagopalan</a:t>
            </a:r>
            <a:endParaRPr lang="en-US"/>
          </a:p>
        </p:txBody>
      </p:sp>
      <p:sp>
        <p:nvSpPr>
          <p:cNvPr id="9" name="Slide Number Placeholder 8"/>
          <p:cNvSpPr>
            <a:spLocks noGrp="1"/>
          </p:cNvSpPr>
          <p:nvPr>
            <p:ph type="sldNum" sz="quarter" idx="12"/>
          </p:nvPr>
        </p:nvSpPr>
        <p:spPr/>
        <p:txBody>
          <a:bodyPr/>
          <a:lstStyle/>
          <a:p>
            <a:fld id="{1BA41BE1-189A-4DA6-98B3-579B40791977}" type="slidenum">
              <a:rPr lang="en-US" smtClean="0"/>
              <a:t>‹#›</a:t>
            </a:fld>
            <a:endParaRPr lang="en-US"/>
          </a:p>
        </p:txBody>
      </p:sp>
    </p:spTree>
    <p:extLst>
      <p:ext uri="{BB962C8B-B14F-4D97-AF65-F5344CB8AC3E}">
        <p14:creationId xmlns:p14="http://schemas.microsoft.com/office/powerpoint/2010/main" val="378795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E14417F-16B8-42E0-8A36-0469654DA401}" type="datetime1">
              <a:rPr lang="en-US" smtClean="0"/>
              <a:t>Thursday, March 22, 2018</a:t>
            </a:fld>
            <a:endParaRPr lang="en-US"/>
          </a:p>
        </p:txBody>
      </p:sp>
      <p:sp>
        <p:nvSpPr>
          <p:cNvPr id="4" name="Footer Placeholder 3"/>
          <p:cNvSpPr>
            <a:spLocks noGrp="1"/>
          </p:cNvSpPr>
          <p:nvPr>
            <p:ph type="ftr" sz="quarter" idx="11"/>
          </p:nvPr>
        </p:nvSpPr>
        <p:spPr/>
        <p:txBody>
          <a:bodyPr/>
          <a:lstStyle/>
          <a:p>
            <a:r>
              <a:rPr lang="en-US" smtClean="0"/>
              <a:t>Dr. S. Nandagopalan</a:t>
            </a:r>
            <a:endParaRPr lang="en-US"/>
          </a:p>
        </p:txBody>
      </p:sp>
      <p:sp>
        <p:nvSpPr>
          <p:cNvPr id="5" name="Slide Number Placeholder 4"/>
          <p:cNvSpPr>
            <a:spLocks noGrp="1"/>
          </p:cNvSpPr>
          <p:nvPr>
            <p:ph type="sldNum" sz="quarter" idx="12"/>
          </p:nvPr>
        </p:nvSpPr>
        <p:spPr/>
        <p:txBody>
          <a:bodyPr/>
          <a:lstStyle/>
          <a:p>
            <a:fld id="{1BA41BE1-189A-4DA6-98B3-579B40791977}" type="slidenum">
              <a:rPr lang="en-US" smtClean="0"/>
              <a:t>‹#›</a:t>
            </a:fld>
            <a:endParaRPr lang="en-US"/>
          </a:p>
        </p:txBody>
      </p:sp>
    </p:spTree>
    <p:extLst>
      <p:ext uri="{BB962C8B-B14F-4D97-AF65-F5344CB8AC3E}">
        <p14:creationId xmlns:p14="http://schemas.microsoft.com/office/powerpoint/2010/main" val="2116048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EE76EE0-51C4-4172-82FB-5909F31C1908}" type="datetime1">
              <a:rPr lang="en-US" smtClean="0"/>
              <a:t>Thursday, March 22, 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Dr. S. Nandagopalan</a:t>
            </a:r>
            <a:endParaRPr lang="en-US"/>
          </a:p>
        </p:txBody>
      </p:sp>
      <p:sp>
        <p:nvSpPr>
          <p:cNvPr id="9" name="Slide Number Placeholder 8"/>
          <p:cNvSpPr>
            <a:spLocks noGrp="1"/>
          </p:cNvSpPr>
          <p:nvPr>
            <p:ph type="sldNum" sz="quarter" idx="12"/>
          </p:nvPr>
        </p:nvSpPr>
        <p:spPr/>
        <p:txBody>
          <a:bodyPr/>
          <a:lstStyle/>
          <a:p>
            <a:fld id="{1BA41BE1-189A-4DA6-98B3-579B40791977}" type="slidenum">
              <a:rPr lang="en-US" smtClean="0"/>
              <a:t>‹#›</a:t>
            </a:fld>
            <a:endParaRPr lang="en-US"/>
          </a:p>
        </p:txBody>
      </p:sp>
    </p:spTree>
    <p:extLst>
      <p:ext uri="{BB962C8B-B14F-4D97-AF65-F5344CB8AC3E}">
        <p14:creationId xmlns:p14="http://schemas.microsoft.com/office/powerpoint/2010/main" val="262498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CBB5809-1FEB-4464-9813-C4878832B81C}" type="datetime1">
              <a:rPr lang="en-US" smtClean="0"/>
              <a:t>Thursday, March 22, 2018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Dr. S. Nandagopalan</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BA41BE1-189A-4DA6-98B3-579B40791977}" type="slidenum">
              <a:rPr lang="en-US" smtClean="0"/>
              <a:t>‹#›</a:t>
            </a:fld>
            <a:endParaRPr lang="en-US"/>
          </a:p>
        </p:txBody>
      </p:sp>
    </p:spTree>
    <p:extLst>
      <p:ext uri="{BB962C8B-B14F-4D97-AF65-F5344CB8AC3E}">
        <p14:creationId xmlns:p14="http://schemas.microsoft.com/office/powerpoint/2010/main" val="186887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9CEECFA-F110-4312-82CE-115BFE43C0D4}" type="datetime1">
              <a:rPr lang="en-US" smtClean="0"/>
              <a:t>Thursday, March 22, 2018</a:t>
            </a:fld>
            <a:endParaRPr lang="en-US"/>
          </a:p>
        </p:txBody>
      </p:sp>
      <p:sp>
        <p:nvSpPr>
          <p:cNvPr id="6" name="Footer Placeholder 5"/>
          <p:cNvSpPr>
            <a:spLocks noGrp="1"/>
          </p:cNvSpPr>
          <p:nvPr>
            <p:ph type="ftr" sz="quarter" idx="11"/>
          </p:nvPr>
        </p:nvSpPr>
        <p:spPr/>
        <p:txBody>
          <a:bodyPr/>
          <a:lstStyle/>
          <a:p>
            <a:r>
              <a:rPr lang="en-US" smtClean="0"/>
              <a:t>Dr. S. Nandagopalan</a:t>
            </a:r>
            <a:endParaRPr lang="en-US"/>
          </a:p>
        </p:txBody>
      </p:sp>
      <p:sp>
        <p:nvSpPr>
          <p:cNvPr id="7" name="Slide Number Placeholder 6"/>
          <p:cNvSpPr>
            <a:spLocks noGrp="1"/>
          </p:cNvSpPr>
          <p:nvPr>
            <p:ph type="sldNum" sz="quarter" idx="12"/>
          </p:nvPr>
        </p:nvSpPr>
        <p:spPr/>
        <p:txBody>
          <a:bodyPr/>
          <a:lstStyle/>
          <a:p>
            <a:fld id="{1BA41BE1-189A-4DA6-98B3-579B40791977}" type="slidenum">
              <a:rPr lang="en-US" smtClean="0"/>
              <a:t>‹#›</a:t>
            </a:fld>
            <a:endParaRPr lang="en-US"/>
          </a:p>
        </p:txBody>
      </p:sp>
    </p:spTree>
    <p:extLst>
      <p:ext uri="{BB962C8B-B14F-4D97-AF65-F5344CB8AC3E}">
        <p14:creationId xmlns:p14="http://schemas.microsoft.com/office/powerpoint/2010/main" val="2190423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9F5B5D7-E06A-4000-ADE5-201150404E51}" type="datetime1">
              <a:rPr lang="en-US" smtClean="0"/>
              <a:t>Thursday, March 22, 2018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Dr. S. Nandagopalan</a:t>
            </a: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BA41BE1-189A-4DA6-98B3-579B4079197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3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tm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Architectural Styles </a:t>
            </a:r>
            <a:r>
              <a:rPr lang="en-US" b="1" dirty="0" smtClean="0"/>
              <a:t>and       Case </a:t>
            </a:r>
            <a:r>
              <a:rPr lang="en-US" b="1" dirty="0"/>
              <a:t>Studies</a:t>
            </a:r>
            <a:endParaRPr lang="en-US" dirty="0"/>
          </a:p>
        </p:txBody>
      </p:sp>
      <p:sp>
        <p:nvSpPr>
          <p:cNvPr id="3" name="Subtitle 2"/>
          <p:cNvSpPr>
            <a:spLocks noGrp="1"/>
          </p:cNvSpPr>
          <p:nvPr>
            <p:ph type="subTitle" idx="1"/>
          </p:nvPr>
        </p:nvSpPr>
        <p:spPr>
          <a:solidFill>
            <a:schemeClr val="bg2">
              <a:lumMod val="90000"/>
            </a:schemeClr>
          </a:solidFill>
        </p:spPr>
        <p:txBody>
          <a:bodyPr>
            <a:normAutofit/>
          </a:bodyPr>
          <a:lstStyle/>
          <a:p>
            <a:r>
              <a:rPr lang="en-US" sz="3600" b="1" dirty="0" smtClean="0">
                <a:solidFill>
                  <a:srgbClr val="002060"/>
                </a:solidFill>
                <a:latin typeface="Arial Black" panose="020B0A04020102020204" pitchFamily="34" charset="0"/>
              </a:rPr>
              <a:t>UNIT 2</a:t>
            </a:r>
            <a:r>
              <a:rPr lang="en-US" sz="3600" b="1" cap="none" dirty="0" smtClean="0">
                <a:solidFill>
                  <a:srgbClr val="002060"/>
                </a:solidFill>
                <a:latin typeface="Arial Black" panose="020B0A04020102020204" pitchFamily="34" charset="0"/>
              </a:rPr>
              <a:t>a</a:t>
            </a:r>
            <a:endParaRPr lang="en-US" sz="3600" b="1" cap="none" dirty="0">
              <a:solidFill>
                <a:srgbClr val="002060"/>
              </a:solidFill>
              <a:latin typeface="Arial Black" panose="020B0A04020102020204" pitchFamily="34" charset="0"/>
            </a:endParaRPr>
          </a:p>
        </p:txBody>
      </p:sp>
    </p:spTree>
    <p:extLst>
      <p:ext uri="{BB962C8B-B14F-4D97-AF65-F5344CB8AC3E}">
        <p14:creationId xmlns:p14="http://schemas.microsoft.com/office/powerpoint/2010/main" val="17551354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012668C-3647-4713-A0F4-9A980542183F}" type="slidenum">
              <a:rPr lang="nl-NL" altLang="en-US"/>
              <a:pPr/>
              <a:t>10</a:t>
            </a:fld>
            <a:endParaRPr lang="nl-NL" altLang="en-US"/>
          </a:p>
        </p:txBody>
      </p:sp>
      <p:sp>
        <p:nvSpPr>
          <p:cNvPr id="712706" name="Rectangle 2"/>
          <p:cNvSpPr>
            <a:spLocks noGrp="1" noChangeArrowheads="1"/>
          </p:cNvSpPr>
          <p:nvPr>
            <p:ph type="title"/>
          </p:nvPr>
        </p:nvSpPr>
        <p:spPr/>
        <p:txBody>
          <a:bodyPr/>
          <a:lstStyle/>
          <a:p>
            <a:r>
              <a:rPr lang="en-US" altLang="en-US"/>
              <a:t>Alexander’s patterns</a:t>
            </a:r>
          </a:p>
        </p:txBody>
      </p:sp>
      <p:sp>
        <p:nvSpPr>
          <p:cNvPr id="712707" name="Rectangle 3"/>
          <p:cNvSpPr>
            <a:spLocks noGrp="1" noChangeArrowheads="1"/>
          </p:cNvSpPr>
          <p:nvPr>
            <p:ph type="body" idx="1"/>
          </p:nvPr>
        </p:nvSpPr>
        <p:spPr>
          <a:xfrm>
            <a:off x="822959" y="1845734"/>
            <a:ext cx="7543801" cy="4321150"/>
          </a:xfrm>
        </p:spPr>
        <p:txBody>
          <a:bodyPr>
            <a:noAutofit/>
          </a:bodyPr>
          <a:lstStyle/>
          <a:p>
            <a:pPr marL="342900" indent="-342900">
              <a:tabLst/>
            </a:pPr>
            <a:r>
              <a:rPr lang="en-US" altLang="en-US" dirty="0"/>
              <a:t>There is abundance evidence to show that high buildings make people crazy</a:t>
            </a:r>
            <a:r>
              <a:rPr lang="en-US" altLang="en-US" dirty="0" smtClean="0"/>
              <a:t>.</a:t>
            </a:r>
            <a:endParaRPr lang="en-US" altLang="en-US" dirty="0"/>
          </a:p>
          <a:p>
            <a:pPr marL="342900" indent="-342900">
              <a:tabLst/>
            </a:pPr>
            <a:r>
              <a:rPr lang="en-US" altLang="en-US" dirty="0"/>
              <a:t>High buildings have no genuine advantage, except in speculative gains. They are not cheaper, they do not help to create open space, they make life difficult for children, they wreck the open spaces near them. But quite apart from this, empirical evidence shows that they can actually damage people’s minds and feelings</a:t>
            </a:r>
            <a:r>
              <a:rPr lang="en-US" altLang="en-US" dirty="0" smtClean="0"/>
              <a:t>.</a:t>
            </a:r>
            <a:endParaRPr lang="en-US" altLang="en-US" dirty="0"/>
          </a:p>
          <a:p>
            <a:pPr marL="342900" indent="-342900">
              <a:tabLst/>
            </a:pPr>
            <a:r>
              <a:rPr lang="en-US" altLang="en-US" dirty="0"/>
              <a:t>In any urban area, keep the majority of buildings four stories high or less. It is possible that certain buildings should exceed this limit, but they should never be buildings for human </a:t>
            </a:r>
            <a:r>
              <a:rPr lang="en-US" altLang="en-US" dirty="0" smtClean="0"/>
              <a:t>occupancy.</a:t>
            </a:r>
            <a:endParaRPr lang="en-US" altLang="en-US" dirty="0"/>
          </a:p>
        </p:txBody>
      </p:sp>
    </p:spTree>
    <p:extLst>
      <p:ext uri="{BB962C8B-B14F-4D97-AF65-F5344CB8AC3E}">
        <p14:creationId xmlns:p14="http://schemas.microsoft.com/office/powerpoint/2010/main" val="96703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27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8F28F13-6C00-4E01-9136-58C714264BF0}" type="slidenum">
              <a:rPr lang="nl-NL" altLang="en-US"/>
              <a:pPr/>
              <a:t>11</a:t>
            </a:fld>
            <a:endParaRPr lang="nl-NL" altLang="en-US"/>
          </a:p>
        </p:txBody>
      </p:sp>
      <p:sp>
        <p:nvSpPr>
          <p:cNvPr id="714754" name="Rectangle 2"/>
          <p:cNvSpPr>
            <a:spLocks noGrp="1" noChangeArrowheads="1"/>
          </p:cNvSpPr>
          <p:nvPr>
            <p:ph type="title"/>
          </p:nvPr>
        </p:nvSpPr>
        <p:spPr/>
        <p:txBody>
          <a:bodyPr/>
          <a:lstStyle/>
          <a:p>
            <a:r>
              <a:rPr lang="en-US" altLang="en-US"/>
              <a:t>General flavor of a pattern</a:t>
            </a:r>
          </a:p>
        </p:txBody>
      </p:sp>
      <p:sp>
        <p:nvSpPr>
          <p:cNvPr id="714755" name="Rectangle 3"/>
          <p:cNvSpPr>
            <a:spLocks noGrp="1" noChangeArrowheads="1"/>
          </p:cNvSpPr>
          <p:nvPr>
            <p:ph type="body" idx="1"/>
          </p:nvPr>
        </p:nvSpPr>
        <p:spPr/>
        <p:txBody>
          <a:bodyPr/>
          <a:lstStyle/>
          <a:p>
            <a:pPr marL="342900" indent="-342900">
              <a:tabLst/>
            </a:pPr>
            <a:endParaRPr lang="en-US" altLang="en-US" dirty="0"/>
          </a:p>
          <a:p>
            <a:pPr marL="342900" indent="-342900">
              <a:tabLst/>
            </a:pPr>
            <a:r>
              <a:rPr lang="en-US" altLang="en-US" b="1" dirty="0"/>
              <a:t>IF</a:t>
            </a:r>
            <a:r>
              <a:rPr lang="en-US" altLang="en-US" dirty="0"/>
              <a:t> you find yourself in &lt;context&gt;, for example &lt;examples&gt;, with &lt;problem&gt;</a:t>
            </a:r>
          </a:p>
          <a:p>
            <a:pPr marL="0" indent="0">
              <a:spcAft>
                <a:spcPts val="0"/>
              </a:spcAft>
              <a:buNone/>
              <a:tabLst/>
            </a:pPr>
            <a:r>
              <a:rPr lang="en-US" altLang="en-US" dirty="0" smtClean="0"/>
              <a:t>      </a:t>
            </a:r>
            <a:r>
              <a:rPr lang="en-US" altLang="en-US" b="1" dirty="0" smtClean="0"/>
              <a:t>THEN</a:t>
            </a:r>
            <a:r>
              <a:rPr lang="en-US" altLang="en-US" dirty="0" smtClean="0"/>
              <a:t> </a:t>
            </a:r>
            <a:r>
              <a:rPr lang="en-US" altLang="en-US" dirty="0"/>
              <a:t>for some &lt;reasons&gt;, apply &lt;pattern&gt; to construct </a:t>
            </a:r>
            <a:r>
              <a:rPr lang="en-US" altLang="en-US" dirty="0" smtClean="0"/>
              <a:t> </a:t>
            </a:r>
          </a:p>
          <a:p>
            <a:pPr marL="0" indent="0">
              <a:spcBef>
                <a:spcPts val="0"/>
              </a:spcBef>
              <a:spcAft>
                <a:spcPts val="0"/>
              </a:spcAft>
              <a:buNone/>
              <a:tabLst/>
            </a:pPr>
            <a:r>
              <a:rPr lang="en-US" altLang="en-US" dirty="0"/>
              <a:t> </a:t>
            </a:r>
            <a:r>
              <a:rPr lang="en-US" altLang="en-US" dirty="0" smtClean="0"/>
              <a:t>      a </a:t>
            </a:r>
            <a:r>
              <a:rPr lang="en-US" altLang="en-US" dirty="0"/>
              <a:t>solution leading to a &lt;new context&gt; and &lt;other </a:t>
            </a:r>
            <a:endParaRPr lang="en-US" altLang="en-US" dirty="0" smtClean="0"/>
          </a:p>
          <a:p>
            <a:pPr marL="0" indent="0">
              <a:spcBef>
                <a:spcPts val="0"/>
              </a:spcBef>
              <a:spcAft>
                <a:spcPts val="0"/>
              </a:spcAft>
              <a:buNone/>
              <a:tabLst/>
            </a:pPr>
            <a:r>
              <a:rPr lang="en-US" altLang="en-US" dirty="0"/>
              <a:t> </a:t>
            </a:r>
            <a:r>
              <a:rPr lang="en-US" altLang="en-US" dirty="0" smtClean="0"/>
              <a:t>      patterns</a:t>
            </a:r>
            <a:r>
              <a:rPr lang="en-US" altLang="en-US" dirty="0"/>
              <a:t>&gt;</a:t>
            </a:r>
          </a:p>
        </p:txBody>
      </p:sp>
    </p:spTree>
    <p:extLst>
      <p:ext uri="{BB962C8B-B14F-4D97-AF65-F5344CB8AC3E}">
        <p14:creationId xmlns:p14="http://schemas.microsoft.com/office/powerpoint/2010/main" val="550204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p:txBody>
          <a:bodyPr/>
          <a:lstStyle/>
          <a:p>
            <a:fld id="{01558F58-4E14-4B28-96CA-CDF33BB6503B}" type="slidenum">
              <a:rPr lang="nl-NL" altLang="en-US"/>
              <a:pPr/>
              <a:t>12</a:t>
            </a:fld>
            <a:endParaRPr lang="nl-NL" altLang="en-US"/>
          </a:p>
        </p:txBody>
      </p:sp>
      <p:sp>
        <p:nvSpPr>
          <p:cNvPr id="716802" name="Rectangle 2"/>
          <p:cNvSpPr>
            <a:spLocks noChangeArrowheads="1"/>
          </p:cNvSpPr>
          <p:nvPr/>
        </p:nvSpPr>
        <p:spPr bwMode="auto">
          <a:xfrm>
            <a:off x="1055688" y="3124200"/>
            <a:ext cx="1928812" cy="5810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03" name="Rectangle 3"/>
          <p:cNvSpPr>
            <a:spLocks noChangeArrowheads="1"/>
          </p:cNvSpPr>
          <p:nvPr/>
        </p:nvSpPr>
        <p:spPr bwMode="auto">
          <a:xfrm>
            <a:off x="4219575" y="3124200"/>
            <a:ext cx="1930400" cy="5794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04" name="Rectangle 4"/>
          <p:cNvSpPr>
            <a:spLocks noChangeArrowheads="1"/>
          </p:cNvSpPr>
          <p:nvPr/>
        </p:nvSpPr>
        <p:spPr bwMode="auto">
          <a:xfrm>
            <a:off x="3657600" y="2209800"/>
            <a:ext cx="1930400" cy="5810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716805" name="AutoShape 5"/>
          <p:cNvCxnSpPr>
            <a:cxnSpLocks noChangeShapeType="1"/>
            <a:stCxn id="716803" idx="1"/>
            <a:endCxn id="716802" idx="3"/>
          </p:cNvCxnSpPr>
          <p:nvPr/>
        </p:nvCxnSpPr>
        <p:spPr bwMode="auto">
          <a:xfrm rot="10800000">
            <a:off x="3233738" y="3414713"/>
            <a:ext cx="1338262"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6806" name="AutoShape 6"/>
          <p:cNvCxnSpPr>
            <a:cxnSpLocks noChangeShapeType="1"/>
            <a:stCxn id="716803" idx="3"/>
            <a:endCxn id="716804" idx="3"/>
          </p:cNvCxnSpPr>
          <p:nvPr/>
        </p:nvCxnSpPr>
        <p:spPr bwMode="auto">
          <a:xfrm flipH="1" flipV="1">
            <a:off x="6053138" y="2500313"/>
            <a:ext cx="609600" cy="914400"/>
          </a:xfrm>
          <a:prstGeom prst="curvedConnector3">
            <a:avLst>
              <a:gd name="adj1" fmla="val -375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6807" name="AutoShape 7"/>
          <p:cNvCxnSpPr>
            <a:cxnSpLocks noChangeShapeType="1"/>
            <a:stCxn id="716804" idx="0"/>
            <a:endCxn id="716802" idx="0"/>
          </p:cNvCxnSpPr>
          <p:nvPr/>
        </p:nvCxnSpPr>
        <p:spPr bwMode="auto">
          <a:xfrm rot="16200000" flipH="1" flipV="1">
            <a:off x="3141663" y="1257300"/>
            <a:ext cx="914400" cy="2819400"/>
          </a:xfrm>
          <a:prstGeom prst="curvedConnector3">
            <a:avLst>
              <a:gd name="adj1" fmla="val -25000"/>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6808" name="Rectangle 8"/>
          <p:cNvSpPr>
            <a:spLocks noGrp="1" noChangeArrowheads="1"/>
          </p:cNvSpPr>
          <p:nvPr>
            <p:ph type="title"/>
          </p:nvPr>
        </p:nvSpPr>
        <p:spPr/>
        <p:txBody>
          <a:bodyPr/>
          <a:lstStyle/>
          <a:p>
            <a:r>
              <a:rPr lang="en-US" altLang="en-US"/>
              <a:t>Components and Connectors</a:t>
            </a:r>
          </a:p>
        </p:txBody>
      </p:sp>
      <p:sp>
        <p:nvSpPr>
          <p:cNvPr id="716809" name="Rectangle 9"/>
          <p:cNvSpPr>
            <a:spLocks noGrp="1" noChangeArrowheads="1"/>
          </p:cNvSpPr>
          <p:nvPr>
            <p:ph type="body" idx="1"/>
          </p:nvPr>
        </p:nvSpPr>
        <p:spPr>
          <a:xfrm>
            <a:off x="773113" y="2057400"/>
            <a:ext cx="7772400" cy="4114800"/>
          </a:xfrm>
        </p:spPr>
        <p:txBody>
          <a:bodyPr>
            <a:normAutofit lnSpcReduction="10000"/>
          </a:bodyPr>
          <a:lstStyle/>
          <a:p>
            <a:pPr marL="342900" indent="-342900">
              <a:tabLst/>
            </a:pPr>
            <a:endParaRPr lang="en-US" altLang="en-US" dirty="0"/>
          </a:p>
          <a:p>
            <a:pPr marL="342900" indent="-342900">
              <a:tabLst/>
            </a:pPr>
            <a:endParaRPr lang="en-US" altLang="en-US" dirty="0"/>
          </a:p>
          <a:p>
            <a:pPr marL="342900" indent="-342900">
              <a:tabLst/>
            </a:pPr>
            <a:endParaRPr lang="en-US" altLang="en-US" dirty="0"/>
          </a:p>
          <a:p>
            <a:pPr marL="342900" indent="-342900">
              <a:tabLst/>
            </a:pPr>
            <a:endParaRPr lang="en-US" altLang="en-US" dirty="0"/>
          </a:p>
          <a:p>
            <a:pPr marL="342900" indent="-342900">
              <a:tabLst/>
            </a:pPr>
            <a:endParaRPr lang="en-US" altLang="en-US" dirty="0"/>
          </a:p>
          <a:p>
            <a:pPr marL="342900" indent="-342900">
              <a:tabLst/>
            </a:pPr>
            <a:r>
              <a:rPr lang="en-US" altLang="en-US" dirty="0"/>
              <a:t>Components are connected by connectors.</a:t>
            </a:r>
          </a:p>
          <a:p>
            <a:pPr marL="342900" indent="-342900">
              <a:tabLst/>
            </a:pPr>
            <a:r>
              <a:rPr lang="en-US" altLang="en-US" dirty="0"/>
              <a:t>They are the building blocks with which an architecture can be described.</a:t>
            </a:r>
          </a:p>
          <a:p>
            <a:pPr marL="342900" indent="-342900">
              <a:tabLst/>
            </a:pPr>
            <a:r>
              <a:rPr lang="en-US" altLang="en-US" dirty="0"/>
              <a:t>No standard notation has emerged yet.</a:t>
            </a:r>
          </a:p>
          <a:p>
            <a:pPr marL="342900" indent="-342900">
              <a:tabLst/>
            </a:pPr>
            <a:endParaRPr lang="en-US" altLang="en-US" dirty="0"/>
          </a:p>
        </p:txBody>
      </p:sp>
    </p:spTree>
    <p:extLst>
      <p:ext uri="{BB962C8B-B14F-4D97-AF65-F5344CB8AC3E}">
        <p14:creationId xmlns:p14="http://schemas.microsoft.com/office/powerpoint/2010/main" val="2830071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01EE11C-1A60-4EF8-A54C-238D4740B406}" type="slidenum">
              <a:rPr lang="nl-NL" altLang="en-US"/>
              <a:pPr/>
              <a:t>13</a:t>
            </a:fld>
            <a:endParaRPr lang="nl-NL" altLang="en-US"/>
          </a:p>
        </p:txBody>
      </p:sp>
      <p:sp>
        <p:nvSpPr>
          <p:cNvPr id="718850" name="Rectangle 2"/>
          <p:cNvSpPr>
            <a:spLocks noGrp="1" noChangeArrowheads="1"/>
          </p:cNvSpPr>
          <p:nvPr>
            <p:ph type="title"/>
          </p:nvPr>
        </p:nvSpPr>
        <p:spPr/>
        <p:txBody>
          <a:bodyPr/>
          <a:lstStyle/>
          <a:p>
            <a:r>
              <a:rPr lang="en-US" altLang="en-US" dirty="0"/>
              <a:t>Types of </a:t>
            </a:r>
            <a:r>
              <a:rPr lang="en-US" altLang="en-US" dirty="0" smtClean="0"/>
              <a:t>Components</a:t>
            </a:r>
            <a:endParaRPr lang="en-US" altLang="en-US" dirty="0"/>
          </a:p>
        </p:txBody>
      </p:sp>
      <p:sp>
        <p:nvSpPr>
          <p:cNvPr id="718851" name="Rectangle 3"/>
          <p:cNvSpPr>
            <a:spLocks noGrp="1" noChangeArrowheads="1"/>
          </p:cNvSpPr>
          <p:nvPr>
            <p:ph type="body" idx="1"/>
          </p:nvPr>
        </p:nvSpPr>
        <p:spPr/>
        <p:txBody>
          <a:bodyPr>
            <a:normAutofit/>
          </a:bodyPr>
          <a:lstStyle/>
          <a:p>
            <a:pPr marL="342900" indent="-342900">
              <a:tabLst/>
            </a:pPr>
            <a:r>
              <a:rPr lang="en-US" altLang="en-US" i="1" dirty="0" smtClean="0"/>
              <a:t>computational</a:t>
            </a:r>
            <a:r>
              <a:rPr lang="en-US" altLang="en-US" dirty="0"/>
              <a:t>: does a computation of some sort</a:t>
            </a:r>
            <a:r>
              <a:rPr lang="en-US" altLang="en-US" dirty="0" smtClean="0"/>
              <a:t>.       </a:t>
            </a:r>
            <a:r>
              <a:rPr lang="en-US" altLang="en-US" dirty="0"/>
              <a:t>E.g. function, filter.</a:t>
            </a:r>
          </a:p>
          <a:p>
            <a:pPr marL="342900" indent="-342900">
              <a:tabLst/>
            </a:pPr>
            <a:r>
              <a:rPr lang="en-US" altLang="en-US" i="1" dirty="0"/>
              <a:t>memory</a:t>
            </a:r>
            <a:r>
              <a:rPr lang="en-US" altLang="en-US" dirty="0"/>
              <a:t>: maintains a collection of persistent data. </a:t>
            </a:r>
            <a:r>
              <a:rPr lang="en-US" altLang="en-US" dirty="0" smtClean="0"/>
              <a:t>  E.g</a:t>
            </a:r>
            <a:r>
              <a:rPr lang="en-US" altLang="en-US" dirty="0"/>
              <a:t>. </a:t>
            </a:r>
            <a:r>
              <a:rPr lang="en-US" altLang="en-US" dirty="0" smtClean="0"/>
              <a:t>database</a:t>
            </a:r>
            <a:r>
              <a:rPr lang="en-US" altLang="en-US" dirty="0"/>
              <a:t>, file system, symbol table.</a:t>
            </a:r>
          </a:p>
          <a:p>
            <a:pPr marL="342900" indent="-342900">
              <a:tabLst/>
            </a:pPr>
            <a:r>
              <a:rPr lang="en-US" altLang="en-US" i="1" dirty="0"/>
              <a:t>manager</a:t>
            </a:r>
            <a:r>
              <a:rPr lang="en-US" altLang="en-US" dirty="0"/>
              <a:t>: contains state + operations. State is retained between invocations of operations. </a:t>
            </a:r>
            <a:r>
              <a:rPr lang="en-US" altLang="en-US" dirty="0" smtClean="0"/>
              <a:t>                E.g</a:t>
            </a:r>
            <a:r>
              <a:rPr lang="en-US" altLang="en-US" dirty="0"/>
              <a:t>. </a:t>
            </a:r>
            <a:r>
              <a:rPr lang="en-US" altLang="en-US" dirty="0" smtClean="0"/>
              <a:t>server</a:t>
            </a:r>
            <a:r>
              <a:rPr lang="en-US" altLang="en-US" dirty="0"/>
              <a:t>.</a:t>
            </a:r>
          </a:p>
          <a:p>
            <a:pPr marL="342900" indent="-342900">
              <a:tabLst/>
            </a:pPr>
            <a:r>
              <a:rPr lang="en-US" altLang="en-US" i="1" dirty="0"/>
              <a:t>controller</a:t>
            </a:r>
            <a:r>
              <a:rPr lang="en-US" altLang="en-US" dirty="0"/>
              <a:t>: governs time sequence of events. </a:t>
            </a:r>
            <a:r>
              <a:rPr lang="en-US" altLang="en-US" dirty="0" smtClean="0"/>
              <a:t>               E.g</a:t>
            </a:r>
            <a:r>
              <a:rPr lang="en-US" altLang="en-US" dirty="0"/>
              <a:t>. control module, scheduler.</a:t>
            </a:r>
          </a:p>
        </p:txBody>
      </p:sp>
    </p:spTree>
    <p:extLst>
      <p:ext uri="{BB962C8B-B14F-4D97-AF65-F5344CB8AC3E}">
        <p14:creationId xmlns:p14="http://schemas.microsoft.com/office/powerpoint/2010/main" val="24698228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C5191959-D83D-41C6-A609-C785726BDA6F}" type="slidenum">
              <a:rPr lang="nl-NL" altLang="en-US"/>
              <a:pPr/>
              <a:t>14</a:t>
            </a:fld>
            <a:endParaRPr lang="nl-NL" altLang="en-US"/>
          </a:p>
        </p:txBody>
      </p:sp>
      <p:sp>
        <p:nvSpPr>
          <p:cNvPr id="720898" name="Rectangle 2"/>
          <p:cNvSpPr>
            <a:spLocks noGrp="1" noChangeArrowheads="1"/>
          </p:cNvSpPr>
          <p:nvPr>
            <p:ph type="title"/>
          </p:nvPr>
        </p:nvSpPr>
        <p:spPr/>
        <p:txBody>
          <a:bodyPr/>
          <a:lstStyle/>
          <a:p>
            <a:r>
              <a:rPr lang="en-US" altLang="en-US" dirty="0"/>
              <a:t>Types of </a:t>
            </a:r>
            <a:r>
              <a:rPr lang="en-US" altLang="en-US" dirty="0" smtClean="0"/>
              <a:t>Connectors</a:t>
            </a:r>
            <a:endParaRPr lang="en-US" altLang="en-US" dirty="0"/>
          </a:p>
        </p:txBody>
      </p:sp>
      <p:sp>
        <p:nvSpPr>
          <p:cNvPr id="720899" name="Rectangle 3"/>
          <p:cNvSpPr>
            <a:spLocks noGrp="1" noChangeArrowheads="1"/>
          </p:cNvSpPr>
          <p:nvPr>
            <p:ph type="body" idx="1"/>
          </p:nvPr>
        </p:nvSpPr>
        <p:spPr/>
        <p:txBody>
          <a:bodyPr/>
          <a:lstStyle/>
          <a:p>
            <a:pPr marL="342900" indent="-342900">
              <a:tabLst/>
            </a:pPr>
            <a:r>
              <a:rPr lang="en-US" altLang="en-US" dirty="0" smtClean="0"/>
              <a:t>Procedure </a:t>
            </a:r>
            <a:r>
              <a:rPr lang="en-US" altLang="en-US" dirty="0"/>
              <a:t>call (including RPC)</a:t>
            </a:r>
          </a:p>
          <a:p>
            <a:pPr marL="342900" indent="-342900">
              <a:tabLst/>
            </a:pPr>
            <a:r>
              <a:rPr lang="en-US" altLang="en-US" dirty="0" smtClean="0"/>
              <a:t>Data </a:t>
            </a:r>
            <a:r>
              <a:rPr lang="en-US" altLang="en-US" dirty="0"/>
              <a:t>flow (e.g. pipes)</a:t>
            </a:r>
          </a:p>
          <a:p>
            <a:pPr marL="342900" indent="-342900">
              <a:tabLst/>
            </a:pPr>
            <a:r>
              <a:rPr lang="en-US" altLang="en-US" dirty="0" smtClean="0"/>
              <a:t>Implicit </a:t>
            </a:r>
            <a:r>
              <a:rPr lang="en-US" altLang="en-US" dirty="0"/>
              <a:t>invocation</a:t>
            </a:r>
          </a:p>
          <a:p>
            <a:pPr marL="342900" indent="-342900">
              <a:tabLst/>
            </a:pPr>
            <a:r>
              <a:rPr lang="en-US" altLang="en-US" dirty="0" smtClean="0"/>
              <a:t>Message </a:t>
            </a:r>
            <a:r>
              <a:rPr lang="en-US" altLang="en-US" dirty="0"/>
              <a:t>passing</a:t>
            </a:r>
          </a:p>
          <a:p>
            <a:pPr marL="342900" indent="-342900">
              <a:tabLst/>
            </a:pPr>
            <a:r>
              <a:rPr lang="en-US" altLang="en-US" dirty="0" smtClean="0"/>
              <a:t>Shared </a:t>
            </a:r>
            <a:r>
              <a:rPr lang="en-US" altLang="en-US" dirty="0"/>
              <a:t>data (e.g. blackboard or shared data base)</a:t>
            </a:r>
          </a:p>
          <a:p>
            <a:pPr marL="342900" indent="-342900">
              <a:tabLst/>
            </a:pPr>
            <a:r>
              <a:rPr lang="en-US" altLang="en-US" dirty="0" smtClean="0"/>
              <a:t>Instantiation</a:t>
            </a:r>
            <a:endParaRPr lang="en-US" altLang="en-US" dirty="0"/>
          </a:p>
        </p:txBody>
      </p:sp>
    </p:spTree>
    <p:extLst>
      <p:ext uri="{BB962C8B-B14F-4D97-AF65-F5344CB8AC3E}">
        <p14:creationId xmlns:p14="http://schemas.microsoft.com/office/powerpoint/2010/main" val="2397753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Pipes and Filters</a:t>
            </a:r>
            <a:endParaRPr lang="en-US" dirty="0"/>
          </a:p>
        </p:txBody>
      </p:sp>
      <p:sp>
        <p:nvSpPr>
          <p:cNvPr id="3" name="Content Placeholder 2"/>
          <p:cNvSpPr>
            <a:spLocks noGrp="1"/>
          </p:cNvSpPr>
          <p:nvPr>
            <p:ph idx="1"/>
          </p:nvPr>
        </p:nvSpPr>
        <p:spPr>
          <a:xfrm>
            <a:off x="822959" y="1845734"/>
            <a:ext cx="4854827" cy="4023360"/>
          </a:xfrm>
        </p:spPr>
        <p:txBody>
          <a:bodyPr/>
          <a:lstStyle/>
          <a:p>
            <a:r>
              <a:rPr lang="en-US" sz="2800" b="1" dirty="0" smtClean="0">
                <a:solidFill>
                  <a:srgbClr val="0070C0"/>
                </a:solidFill>
              </a:rPr>
              <a:t>Overview</a:t>
            </a:r>
          </a:p>
          <a:p>
            <a:r>
              <a:rPr lang="en-US" dirty="0" smtClean="0"/>
              <a:t>Architectural pattern for </a:t>
            </a:r>
            <a:r>
              <a:rPr lang="en-US" b="1" i="1" dirty="0" smtClean="0"/>
              <a:t>stream </a:t>
            </a:r>
            <a:r>
              <a:rPr lang="en-US" dirty="0" smtClean="0"/>
              <a:t>processing</a:t>
            </a:r>
          </a:p>
          <a:p>
            <a:r>
              <a:rPr lang="en-US" dirty="0" smtClean="0"/>
              <a:t>A </a:t>
            </a:r>
            <a:r>
              <a:rPr lang="en-US" b="1" dirty="0" smtClean="0"/>
              <a:t>filter </a:t>
            </a:r>
            <a:r>
              <a:rPr lang="en-US" dirty="0" smtClean="0"/>
              <a:t>defines a </a:t>
            </a:r>
            <a:r>
              <a:rPr lang="en-US" b="1" dirty="0" smtClean="0"/>
              <a:t>processing</a:t>
            </a:r>
            <a:r>
              <a:rPr lang="en-US" dirty="0" smtClean="0"/>
              <a:t>/computation step</a:t>
            </a:r>
          </a:p>
          <a:p>
            <a:r>
              <a:rPr lang="en-US" dirty="0" smtClean="0"/>
              <a:t>Data flows through a </a:t>
            </a:r>
            <a:r>
              <a:rPr lang="en-US" b="1" dirty="0" smtClean="0"/>
              <a:t>sequential chain of filters</a:t>
            </a:r>
          </a:p>
          <a:p>
            <a:r>
              <a:rPr lang="en-US" dirty="0" smtClean="0"/>
              <a:t>A </a:t>
            </a:r>
            <a:r>
              <a:rPr lang="en-US" b="1" dirty="0" smtClean="0"/>
              <a:t>filter chain </a:t>
            </a:r>
            <a:r>
              <a:rPr lang="en-US" dirty="0" smtClean="0"/>
              <a:t>represents a system</a:t>
            </a:r>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15</a:t>
            </a:fld>
            <a:endParaRPr lang="en-US"/>
          </a:p>
        </p:txBody>
      </p:sp>
      <p:pic>
        <p:nvPicPr>
          <p:cNvPr id="8" name="Picture 7"/>
          <p:cNvPicPr>
            <a:picLocks noChangeAspect="1"/>
          </p:cNvPicPr>
          <p:nvPr/>
        </p:nvPicPr>
        <p:blipFill>
          <a:blip r:embed="rId2"/>
          <a:stretch>
            <a:fillRect/>
          </a:stretch>
        </p:blipFill>
        <p:spPr>
          <a:xfrm>
            <a:off x="5979390" y="1845734"/>
            <a:ext cx="2292740" cy="4111870"/>
          </a:xfrm>
          <a:prstGeom prst="rect">
            <a:avLst/>
          </a:prstGeom>
        </p:spPr>
      </p:pic>
    </p:spTree>
    <p:extLst>
      <p:ext uri="{BB962C8B-B14F-4D97-AF65-F5344CB8AC3E}">
        <p14:creationId xmlns:p14="http://schemas.microsoft.com/office/powerpoint/2010/main" val="17304838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rgbClr val="C00000"/>
                </a:solidFill>
              </a:rPr>
              <a:t>Pipes </a:t>
            </a:r>
            <a:r>
              <a:rPr lang="en-US" dirty="0">
                <a:solidFill>
                  <a:srgbClr val="C00000"/>
                </a:solidFill>
              </a:rPr>
              <a:t>and </a:t>
            </a:r>
            <a:r>
              <a:rPr lang="en-US" dirty="0" smtClean="0">
                <a:solidFill>
                  <a:srgbClr val="C00000"/>
                </a:solidFill>
              </a:rPr>
              <a:t>Filters…</a:t>
            </a:r>
            <a:endParaRPr lang="en-US" dirty="0">
              <a:solidFill>
                <a:srgbClr val="C00000"/>
              </a:solidFill>
            </a:endParaRPr>
          </a:p>
        </p:txBody>
      </p:sp>
      <p:sp>
        <p:nvSpPr>
          <p:cNvPr id="8" name="Content Placeholder 7"/>
          <p:cNvSpPr>
            <a:spLocks noGrp="1"/>
          </p:cNvSpPr>
          <p:nvPr>
            <p:ph sz="half" idx="1"/>
          </p:nvPr>
        </p:nvSpPr>
        <p:spPr/>
        <p:txBody>
          <a:bodyPr/>
          <a:lstStyle/>
          <a:p>
            <a:r>
              <a:rPr lang="en-US" sz="2400" b="1" dirty="0" smtClean="0">
                <a:solidFill>
                  <a:schemeClr val="tx1"/>
                </a:solidFill>
              </a:rPr>
              <a:t>Components (Filters)</a:t>
            </a:r>
            <a:endParaRPr lang="en-US" sz="2400" b="1" dirty="0">
              <a:solidFill>
                <a:schemeClr val="tx1"/>
              </a:solidFill>
            </a:endParaRPr>
          </a:p>
          <a:p>
            <a:r>
              <a:rPr lang="en-US" sz="2400" dirty="0">
                <a:solidFill>
                  <a:schemeClr val="tx1"/>
                </a:solidFill>
              </a:rPr>
              <a:t>● set of inputs and outputs</a:t>
            </a:r>
          </a:p>
          <a:p>
            <a:r>
              <a:rPr lang="en-US" sz="2400" dirty="0">
                <a:solidFill>
                  <a:schemeClr val="tx1"/>
                </a:solidFill>
              </a:rPr>
              <a:t>● input &amp; output streams</a:t>
            </a:r>
          </a:p>
          <a:p>
            <a:r>
              <a:rPr lang="en-US" sz="2400" dirty="0">
                <a:solidFill>
                  <a:schemeClr val="tx1"/>
                </a:solidFill>
              </a:rPr>
              <a:t>● local transformation</a:t>
            </a:r>
          </a:p>
          <a:p>
            <a:r>
              <a:rPr lang="en-US" sz="2400" dirty="0">
                <a:solidFill>
                  <a:schemeClr val="tx1"/>
                </a:solidFill>
              </a:rPr>
              <a:t>– incremental output</a:t>
            </a:r>
          </a:p>
        </p:txBody>
      </p:sp>
      <p:sp>
        <p:nvSpPr>
          <p:cNvPr id="9" name="Content Placeholder 8"/>
          <p:cNvSpPr>
            <a:spLocks noGrp="1"/>
          </p:cNvSpPr>
          <p:nvPr>
            <p:ph sz="half" idx="2"/>
          </p:nvPr>
        </p:nvSpPr>
        <p:spPr/>
        <p:txBody>
          <a:bodyPr>
            <a:normAutofit/>
          </a:bodyPr>
          <a:lstStyle/>
          <a:p>
            <a:r>
              <a:rPr lang="en-US" sz="2400" b="1" dirty="0">
                <a:solidFill>
                  <a:schemeClr val="tx1"/>
                </a:solidFill>
              </a:rPr>
              <a:t>Connectors (Pipes)</a:t>
            </a:r>
          </a:p>
          <a:p>
            <a:r>
              <a:rPr lang="en-US" sz="2400" dirty="0">
                <a:solidFill>
                  <a:schemeClr val="tx1"/>
                </a:solidFill>
              </a:rPr>
              <a:t>● facilitate data flow</a:t>
            </a:r>
            <a:endParaRPr lang="en-US" sz="2800" dirty="0">
              <a:solidFill>
                <a:schemeClr val="tx1"/>
              </a:solidFill>
            </a:endParaRP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16</a:t>
            </a:fld>
            <a:endParaRPr lang="en-US"/>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56" y="4358061"/>
            <a:ext cx="6349988" cy="1619406"/>
          </a:xfrm>
          <a:prstGeom prst="rect">
            <a:avLst/>
          </a:prstGeom>
        </p:spPr>
      </p:pic>
      <p:sp>
        <p:nvSpPr>
          <p:cNvPr id="3" name="TextBox 2"/>
          <p:cNvSpPr txBox="1"/>
          <p:nvPr/>
        </p:nvSpPr>
        <p:spPr>
          <a:xfrm>
            <a:off x="4965405" y="4008474"/>
            <a:ext cx="1265274" cy="369332"/>
          </a:xfrm>
          <a:prstGeom prst="rect">
            <a:avLst/>
          </a:prstGeom>
          <a:noFill/>
        </p:spPr>
        <p:txBody>
          <a:bodyPr wrap="square" rtlCol="0">
            <a:spAutoFit/>
          </a:bodyPr>
          <a:lstStyle/>
          <a:p>
            <a:r>
              <a:rPr lang="en-US" dirty="0" smtClean="0"/>
              <a:t>I/O</a:t>
            </a:r>
            <a:endParaRPr lang="en-US" dirty="0"/>
          </a:p>
        </p:txBody>
      </p:sp>
    </p:spTree>
    <p:extLst>
      <p:ext uri="{BB962C8B-B14F-4D97-AF65-F5344CB8AC3E}">
        <p14:creationId xmlns:p14="http://schemas.microsoft.com/office/powerpoint/2010/main" val="2429217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Contd.</a:t>
            </a:r>
            <a:endParaRPr lang="en-US" dirty="0"/>
          </a:p>
        </p:txBody>
      </p:sp>
      <p:sp>
        <p:nvSpPr>
          <p:cNvPr id="9" name="Content Placeholder 8"/>
          <p:cNvSpPr>
            <a:spLocks noGrp="1"/>
          </p:cNvSpPr>
          <p:nvPr>
            <p:ph idx="1"/>
          </p:nvPr>
        </p:nvSpPr>
        <p:spPr/>
        <p:txBody>
          <a:bodyPr/>
          <a:lstStyle/>
          <a:p>
            <a:r>
              <a:rPr lang="en-US" b="1" dirty="0"/>
              <a:t>Invariants</a:t>
            </a:r>
          </a:p>
          <a:p>
            <a:r>
              <a:rPr lang="en-US" b="1" dirty="0"/>
              <a:t>F</a:t>
            </a:r>
            <a:r>
              <a:rPr lang="en-US" b="1" dirty="0" smtClean="0"/>
              <a:t>ilters (or components) are </a:t>
            </a:r>
            <a:r>
              <a:rPr lang="en-US" b="1" dirty="0"/>
              <a:t>independent entities</a:t>
            </a:r>
          </a:p>
          <a:p>
            <a:pPr lvl="1"/>
            <a:r>
              <a:rPr lang="en-US" dirty="0" smtClean="0"/>
              <a:t>do </a:t>
            </a:r>
            <a:r>
              <a:rPr lang="en-US" dirty="0"/>
              <a:t>not</a:t>
            </a:r>
            <a:r>
              <a:rPr lang="en-US" b="1" dirty="0"/>
              <a:t> </a:t>
            </a:r>
            <a:r>
              <a:rPr lang="en-US" dirty="0"/>
              <a:t>share state</a:t>
            </a:r>
          </a:p>
          <a:p>
            <a:pPr lvl="1"/>
            <a:r>
              <a:rPr lang="en-US" dirty="0" smtClean="0"/>
              <a:t>have </a:t>
            </a:r>
            <a:r>
              <a:rPr lang="en-US" dirty="0"/>
              <a:t>no knowledge of other filters</a:t>
            </a:r>
          </a:p>
          <a:p>
            <a:r>
              <a:rPr lang="en-US" b="1" dirty="0"/>
              <a:t>D</a:t>
            </a:r>
            <a:r>
              <a:rPr lang="en-US" b="1" dirty="0" smtClean="0"/>
              <a:t>ata </a:t>
            </a:r>
            <a:r>
              <a:rPr lang="en-US" b="1" dirty="0"/>
              <a:t>transformation</a:t>
            </a:r>
          </a:p>
          <a:p>
            <a:pPr lvl="1"/>
            <a:r>
              <a:rPr lang="en-US" dirty="0" smtClean="0"/>
              <a:t>incremental</a:t>
            </a:r>
            <a:endParaRPr lang="en-US" dirty="0"/>
          </a:p>
          <a:p>
            <a:pPr lvl="1"/>
            <a:r>
              <a:rPr lang="en-US" dirty="0" smtClean="0"/>
              <a:t>not </a:t>
            </a:r>
            <a:r>
              <a:rPr lang="en-US" dirty="0"/>
              <a:t>dependent on order in the chain</a:t>
            </a:r>
          </a:p>
          <a:p>
            <a:endParaRPr lang="en-US" dirty="0"/>
          </a:p>
        </p:txBody>
      </p:sp>
      <p:sp>
        <p:nvSpPr>
          <p:cNvPr id="5" name="Date Placeholder 4"/>
          <p:cNvSpPr>
            <a:spLocks noGrp="1"/>
          </p:cNvSpPr>
          <p:nvPr>
            <p:ph type="dt" sz="half" idx="10"/>
          </p:nvPr>
        </p:nvSpPr>
        <p:spPr/>
        <p:txBody>
          <a:bodyPr/>
          <a:lstStyle/>
          <a:p>
            <a:fld id="{6C82FEDB-2792-415E-A16C-F240FB45F623}" type="datetime1">
              <a:rPr lang="en-US" smtClean="0"/>
              <a:t>Thursday, March 22, 2018</a:t>
            </a:fld>
            <a:endParaRPr lang="en-US"/>
          </a:p>
        </p:txBody>
      </p:sp>
      <p:sp>
        <p:nvSpPr>
          <p:cNvPr id="6" name="Footer Placeholder 5"/>
          <p:cNvSpPr>
            <a:spLocks noGrp="1"/>
          </p:cNvSpPr>
          <p:nvPr>
            <p:ph type="ftr" sz="quarter" idx="11"/>
          </p:nvPr>
        </p:nvSpPr>
        <p:spPr/>
        <p:txBody>
          <a:bodyPr/>
          <a:lstStyle/>
          <a:p>
            <a:r>
              <a:rPr lang="en-US" smtClean="0"/>
              <a:t>Dr. S. Nandagopalan</a:t>
            </a:r>
            <a:endParaRPr lang="en-US"/>
          </a:p>
        </p:txBody>
      </p:sp>
      <p:sp>
        <p:nvSpPr>
          <p:cNvPr id="7" name="Slide Number Placeholder 6"/>
          <p:cNvSpPr>
            <a:spLocks noGrp="1"/>
          </p:cNvSpPr>
          <p:nvPr>
            <p:ph type="sldNum" sz="quarter" idx="12"/>
          </p:nvPr>
        </p:nvSpPr>
        <p:spPr/>
        <p:txBody>
          <a:bodyPr/>
          <a:lstStyle/>
          <a:p>
            <a:fld id="{1BA41BE1-189A-4DA6-98B3-579B40791977}" type="slidenum">
              <a:rPr lang="en-US" smtClean="0"/>
              <a:t>17</a:t>
            </a:fld>
            <a:endParaRPr lang="en-US"/>
          </a:p>
        </p:txBody>
      </p:sp>
    </p:spTree>
    <p:extLst>
      <p:ext uri="{BB962C8B-B14F-4D97-AF65-F5344CB8AC3E}">
        <p14:creationId xmlns:p14="http://schemas.microsoft.com/office/powerpoint/2010/main" val="2804855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Example-1 : Pizza</a:t>
            </a:r>
            <a:endParaRPr lang="en-US"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9971" y="1769260"/>
            <a:ext cx="5476763" cy="4466805"/>
          </a:xfrm>
        </p:spPr>
      </p:pic>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18</a:t>
            </a:fld>
            <a:endParaRPr lang="en-US"/>
          </a:p>
        </p:txBody>
      </p:sp>
    </p:spTree>
    <p:extLst>
      <p:ext uri="{BB962C8B-B14F-4D97-AF65-F5344CB8AC3E}">
        <p14:creationId xmlns:p14="http://schemas.microsoft.com/office/powerpoint/2010/main" val="84082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Example-2</a:t>
            </a:r>
            <a:endParaRPr lang="en-US" dirty="0"/>
          </a:p>
        </p:txBody>
      </p:sp>
      <p:sp>
        <p:nvSpPr>
          <p:cNvPr id="3" name="Content Placeholder 2"/>
          <p:cNvSpPr>
            <a:spLocks noGrp="1"/>
          </p:cNvSpPr>
          <p:nvPr>
            <p:ph idx="1"/>
          </p:nvPr>
        </p:nvSpPr>
        <p:spPr/>
        <p:txBody>
          <a:bodyPr>
            <a:normAutofit/>
          </a:bodyPr>
          <a:lstStyle/>
          <a:p>
            <a:r>
              <a:rPr lang="en-US" sz="2800" dirty="0"/>
              <a:t>U</a:t>
            </a:r>
            <a:r>
              <a:rPr lang="en-US" sz="2800" dirty="0" smtClean="0"/>
              <a:t>nix </a:t>
            </a:r>
            <a:r>
              <a:rPr lang="en-US" sz="2800" dirty="0"/>
              <a:t>shell programs</a:t>
            </a:r>
          </a:p>
          <a:p>
            <a:r>
              <a:rPr lang="en-US" sz="2800" dirty="0" smtClean="0"/>
              <a:t>pipelines </a:t>
            </a:r>
            <a:r>
              <a:rPr lang="en-US" sz="2800" dirty="0"/>
              <a:t>(</a:t>
            </a:r>
            <a:r>
              <a:rPr lang="en-US" sz="2800" dirty="0">
                <a:solidFill>
                  <a:srgbClr val="C00000"/>
                </a:solidFill>
              </a:rPr>
              <a:t>cat file1 | sort | </a:t>
            </a:r>
            <a:r>
              <a:rPr lang="en-US" sz="2800" dirty="0" err="1">
                <a:solidFill>
                  <a:srgbClr val="C00000"/>
                </a:solidFill>
              </a:rPr>
              <a:t>grep</a:t>
            </a:r>
            <a:r>
              <a:rPr lang="en-US" sz="2800" dirty="0">
                <a:solidFill>
                  <a:srgbClr val="C00000"/>
                </a:solidFill>
              </a:rPr>
              <a:t> keyword</a:t>
            </a:r>
            <a:r>
              <a:rPr lang="en-US" sz="2800" dirty="0" smtClean="0"/>
              <a:t>)</a:t>
            </a:r>
          </a:p>
          <a:p>
            <a:endParaRPr lang="en-US" sz="2800" dirty="0"/>
          </a:p>
          <a:p>
            <a:r>
              <a:rPr lang="en-US" sz="2800" dirty="0">
                <a:solidFill>
                  <a:srgbClr val="C00000"/>
                </a:solidFill>
              </a:rPr>
              <a:t>ls -l | tee </a:t>
            </a:r>
            <a:r>
              <a:rPr lang="en-US" sz="2800" dirty="0" err="1">
                <a:solidFill>
                  <a:srgbClr val="C00000"/>
                </a:solidFill>
              </a:rPr>
              <a:t>file.lst</a:t>
            </a:r>
            <a:r>
              <a:rPr lang="en-US" sz="2800" dirty="0">
                <a:solidFill>
                  <a:srgbClr val="C00000"/>
                </a:solidFill>
              </a:rPr>
              <a:t> | </a:t>
            </a:r>
            <a:r>
              <a:rPr lang="en-US" sz="2800" dirty="0" err="1">
                <a:solidFill>
                  <a:srgbClr val="C00000"/>
                </a:solidFill>
              </a:rPr>
              <a:t>wc</a:t>
            </a:r>
            <a:r>
              <a:rPr lang="en-US" sz="2800" dirty="0">
                <a:solidFill>
                  <a:srgbClr val="C00000"/>
                </a:solidFill>
              </a:rPr>
              <a:t> -l</a:t>
            </a:r>
          </a:p>
          <a:p>
            <a:r>
              <a:rPr lang="en-US" dirty="0"/>
              <a:t>This will create a file (</a:t>
            </a:r>
            <a:r>
              <a:rPr lang="en-US" dirty="0" err="1"/>
              <a:t>file.lst</a:t>
            </a:r>
            <a:r>
              <a:rPr lang="en-US" dirty="0"/>
              <a:t>) containing the result from ls -l and will display the number of files to the screen (or pass it on to another filter, if you require).</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19</a:t>
            </a:fld>
            <a:endParaRPr lang="en-US"/>
          </a:p>
        </p:txBody>
      </p:sp>
    </p:spTree>
    <p:extLst>
      <p:ext uri="{BB962C8B-B14F-4D97-AF65-F5344CB8AC3E}">
        <p14:creationId xmlns:p14="http://schemas.microsoft.com/office/powerpoint/2010/main" val="24805920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endParaRPr lang="en-US"/>
          </a:p>
        </p:txBody>
      </p:sp>
      <p:pic>
        <p:nvPicPr>
          <p:cNvPr id="1032" name="Picture 8" descr="Image result for Software Architecture: Perspectives on an Emerging Discip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593" y="1845733"/>
            <a:ext cx="3395699" cy="4468025"/>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fld id="{0F66383D-A920-49BF-A48D-F618559A27D8}" type="datetime1">
              <a:rPr lang="en-US" smtClean="0"/>
              <a:t>Thursday, March 22, 2018</a:t>
            </a:fld>
            <a:endParaRPr lang="en-US"/>
          </a:p>
        </p:txBody>
      </p:sp>
      <p:sp>
        <p:nvSpPr>
          <p:cNvPr id="7" name="Footer Placeholder 6"/>
          <p:cNvSpPr>
            <a:spLocks noGrp="1"/>
          </p:cNvSpPr>
          <p:nvPr>
            <p:ph type="ftr" sz="quarter" idx="11"/>
          </p:nvPr>
        </p:nvSpPr>
        <p:spPr/>
        <p:txBody>
          <a:bodyPr/>
          <a:lstStyle/>
          <a:p>
            <a:r>
              <a:rPr lang="en-US" smtClean="0"/>
              <a:t>Dr. S. Nandagopalan</a:t>
            </a:r>
            <a:endParaRPr lang="en-US"/>
          </a:p>
        </p:txBody>
      </p:sp>
      <p:sp>
        <p:nvSpPr>
          <p:cNvPr id="8" name="Slide Number Placeholder 7"/>
          <p:cNvSpPr>
            <a:spLocks noGrp="1"/>
          </p:cNvSpPr>
          <p:nvPr>
            <p:ph type="sldNum" sz="quarter" idx="12"/>
          </p:nvPr>
        </p:nvSpPr>
        <p:spPr/>
        <p:txBody>
          <a:bodyPr/>
          <a:lstStyle/>
          <a:p>
            <a:fld id="{1BA41BE1-189A-4DA6-98B3-579B40791977}" type="slidenum">
              <a:rPr lang="en-US" smtClean="0"/>
              <a:t>2</a:t>
            </a:fld>
            <a:endParaRPr lang="en-US"/>
          </a:p>
        </p:txBody>
      </p:sp>
    </p:spTree>
    <p:extLst>
      <p:ext uri="{BB962C8B-B14F-4D97-AF65-F5344CB8AC3E}">
        <p14:creationId xmlns:p14="http://schemas.microsoft.com/office/powerpoint/2010/main" val="2823721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Example-3</a:t>
            </a:r>
            <a:endParaRPr lang="en-US" dirty="0"/>
          </a:p>
        </p:txBody>
      </p:sp>
      <p:sp>
        <p:nvSpPr>
          <p:cNvPr id="3" name="Content Placeholder 2"/>
          <p:cNvSpPr>
            <a:spLocks noGrp="1"/>
          </p:cNvSpPr>
          <p:nvPr>
            <p:ph idx="1"/>
          </p:nvPr>
        </p:nvSpPr>
        <p:spPr/>
        <p:txBody>
          <a:bodyPr/>
          <a:lstStyle/>
          <a:p>
            <a:r>
              <a:rPr lang="en-US" dirty="0"/>
              <a:t>JEE Servlet Filter (</a:t>
            </a:r>
            <a:r>
              <a:rPr lang="en-US" dirty="0" err="1"/>
              <a:t>javax.servlet.Filter</a:t>
            </a:r>
            <a:r>
              <a:rPr lang="en-US" dirty="0"/>
              <a:t>)</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20</a:t>
            </a:fld>
            <a:endParaRPr lang="en-US"/>
          </a:p>
        </p:txBody>
      </p:sp>
      <p:pic>
        <p:nvPicPr>
          <p:cNvPr id="7" name="Picture 6"/>
          <p:cNvPicPr>
            <a:picLocks noChangeAspect="1"/>
          </p:cNvPicPr>
          <p:nvPr/>
        </p:nvPicPr>
        <p:blipFill>
          <a:blip r:embed="rId2"/>
          <a:stretch>
            <a:fillRect/>
          </a:stretch>
        </p:blipFill>
        <p:spPr>
          <a:xfrm>
            <a:off x="674861" y="2636191"/>
            <a:ext cx="7839996" cy="2924765"/>
          </a:xfrm>
          <a:prstGeom prst="rect">
            <a:avLst/>
          </a:prstGeom>
        </p:spPr>
      </p:pic>
    </p:spTree>
    <p:extLst>
      <p:ext uri="{BB962C8B-B14F-4D97-AF65-F5344CB8AC3E}">
        <p14:creationId xmlns:p14="http://schemas.microsoft.com/office/powerpoint/2010/main" val="3019192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Example-4</a:t>
            </a:r>
            <a:endParaRPr lang="en-US" dirty="0"/>
          </a:p>
        </p:txBody>
      </p:sp>
      <p:sp>
        <p:nvSpPr>
          <p:cNvPr id="3" name="Content Placeholder 2"/>
          <p:cNvSpPr>
            <a:spLocks noGrp="1"/>
          </p:cNvSpPr>
          <p:nvPr>
            <p:ph idx="1"/>
          </p:nvPr>
        </p:nvSpPr>
        <p:spPr/>
        <p:txBody>
          <a:bodyPr/>
          <a:lstStyle/>
          <a:p>
            <a:r>
              <a:rPr lang="en-US" dirty="0" smtClean="0"/>
              <a:t>Compilers</a:t>
            </a:r>
            <a:endParaRPr lang="en-US" dirty="0"/>
          </a:p>
          <a:p>
            <a:r>
              <a:rPr lang="en-US" dirty="0" smtClean="0"/>
              <a:t>more </a:t>
            </a:r>
            <a:r>
              <a:rPr lang="en-US" dirty="0"/>
              <a:t>of a sequential batch architecture</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21</a:t>
            </a:fld>
            <a:endParaRPr lang="en-US"/>
          </a:p>
        </p:txBody>
      </p:sp>
      <p:pic>
        <p:nvPicPr>
          <p:cNvPr id="7" name="Picture 6"/>
          <p:cNvPicPr>
            <a:picLocks noChangeAspect="1"/>
          </p:cNvPicPr>
          <p:nvPr/>
        </p:nvPicPr>
        <p:blipFill>
          <a:blip r:embed="rId2"/>
          <a:stretch>
            <a:fillRect/>
          </a:stretch>
        </p:blipFill>
        <p:spPr>
          <a:xfrm>
            <a:off x="323229" y="3425771"/>
            <a:ext cx="8320728" cy="1050535"/>
          </a:xfrm>
          <a:prstGeom prst="rect">
            <a:avLst/>
          </a:prstGeom>
        </p:spPr>
      </p:pic>
    </p:spTree>
    <p:extLst>
      <p:ext uri="{BB962C8B-B14F-4D97-AF65-F5344CB8AC3E}">
        <p14:creationId xmlns:p14="http://schemas.microsoft.com/office/powerpoint/2010/main" val="34395218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normAutofit/>
          </a:bodyPr>
          <a:lstStyle/>
          <a:p>
            <a:r>
              <a:rPr lang="en-US" dirty="0" smtClean="0"/>
              <a:t>Simple </a:t>
            </a:r>
            <a:r>
              <a:rPr lang="en-US" dirty="0"/>
              <a:t>composition</a:t>
            </a:r>
          </a:p>
          <a:p>
            <a:r>
              <a:rPr lang="en-US" dirty="0" smtClean="0"/>
              <a:t>Reuse - any </a:t>
            </a:r>
            <a:r>
              <a:rPr lang="en-US" dirty="0"/>
              <a:t>two filters can be combined </a:t>
            </a:r>
            <a:r>
              <a:rPr lang="en-US" dirty="0" smtClean="0"/>
              <a:t>together as </a:t>
            </a:r>
            <a:r>
              <a:rPr lang="en-US" dirty="0"/>
              <a:t>long as they speak the same data </a:t>
            </a:r>
            <a:r>
              <a:rPr lang="en-US" dirty="0" smtClean="0"/>
              <a:t>language </a:t>
            </a:r>
          </a:p>
          <a:p>
            <a:r>
              <a:rPr lang="en-US" dirty="0" smtClean="0"/>
              <a:t>Prototyping</a:t>
            </a:r>
            <a:endParaRPr lang="en-US" dirty="0"/>
          </a:p>
          <a:p>
            <a:pPr lvl="1"/>
            <a:r>
              <a:rPr lang="en-US" dirty="0" smtClean="0"/>
              <a:t>how </a:t>
            </a:r>
            <a:r>
              <a:rPr lang="en-US" dirty="0"/>
              <a:t>many scripts make use of </a:t>
            </a:r>
            <a:r>
              <a:rPr lang="en-US" dirty="0" err="1"/>
              <a:t>grep</a:t>
            </a:r>
            <a:r>
              <a:rPr lang="en-US" dirty="0"/>
              <a:t>, </a:t>
            </a:r>
            <a:r>
              <a:rPr lang="en-US" dirty="0" err="1"/>
              <a:t>awk</a:t>
            </a:r>
            <a:r>
              <a:rPr lang="en-US" dirty="0"/>
              <a:t>, </a:t>
            </a:r>
            <a:r>
              <a:rPr lang="en-US" dirty="0" err="1"/>
              <a:t>sed</a:t>
            </a:r>
            <a:r>
              <a:rPr lang="en-US" dirty="0"/>
              <a:t> </a:t>
            </a:r>
            <a:r>
              <a:rPr lang="en-US" dirty="0" err="1"/>
              <a:t>etc</a:t>
            </a:r>
            <a:r>
              <a:rPr lang="en-US" dirty="0"/>
              <a:t>?</a:t>
            </a:r>
          </a:p>
          <a:p>
            <a:r>
              <a:rPr lang="en-US" dirty="0" smtClean="0"/>
              <a:t>Easy </a:t>
            </a:r>
            <a:r>
              <a:rPr lang="en-US" dirty="0"/>
              <a:t>growth &amp; evolution (how?)</a:t>
            </a:r>
          </a:p>
          <a:p>
            <a:r>
              <a:rPr lang="en-US" dirty="0" smtClean="0"/>
              <a:t>Architectural </a:t>
            </a:r>
            <a:r>
              <a:rPr lang="en-US" dirty="0"/>
              <a:t>evaluation for performance &amp; bottlenecks</a:t>
            </a:r>
          </a:p>
          <a:p>
            <a:r>
              <a:rPr lang="en-US" dirty="0" smtClean="0"/>
              <a:t>Naturally </a:t>
            </a:r>
            <a:r>
              <a:rPr lang="en-US" dirty="0"/>
              <a:t>support concurrency &amp; parallelism</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22</a:t>
            </a:fld>
            <a:endParaRPr lang="en-US"/>
          </a:p>
        </p:txBody>
      </p:sp>
    </p:spTree>
    <p:extLst>
      <p:ext uri="{BB962C8B-B14F-4D97-AF65-F5344CB8AC3E}">
        <p14:creationId xmlns:p14="http://schemas.microsoft.com/office/powerpoint/2010/main" val="1294037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normAutofit/>
          </a:bodyPr>
          <a:lstStyle/>
          <a:p>
            <a:r>
              <a:rPr lang="en-US" dirty="0" smtClean="0"/>
              <a:t>Poor </a:t>
            </a:r>
            <a:r>
              <a:rPr lang="en-US" dirty="0"/>
              <a:t>performance</a:t>
            </a:r>
          </a:p>
          <a:p>
            <a:pPr lvl="1"/>
            <a:r>
              <a:rPr lang="en-US" dirty="0" smtClean="0"/>
              <a:t>each </a:t>
            </a:r>
            <a:r>
              <a:rPr lang="en-US" dirty="0"/>
              <a:t>filter has to parse data</a:t>
            </a:r>
          </a:p>
          <a:p>
            <a:pPr lvl="1"/>
            <a:r>
              <a:rPr lang="en-US" dirty="0" smtClean="0"/>
              <a:t>sharing </a:t>
            </a:r>
            <a:r>
              <a:rPr lang="en-US" dirty="0"/>
              <a:t>global data is difficult</a:t>
            </a:r>
          </a:p>
          <a:p>
            <a:r>
              <a:rPr lang="en-US" dirty="0" smtClean="0"/>
              <a:t>Not </a:t>
            </a:r>
            <a:r>
              <a:rPr lang="en-US" dirty="0"/>
              <a:t>appropriate for interaction</a:t>
            </a:r>
          </a:p>
          <a:p>
            <a:r>
              <a:rPr lang="en-US" dirty="0" smtClean="0"/>
              <a:t>Low </a:t>
            </a:r>
            <a:r>
              <a:rPr lang="en-US" dirty="0"/>
              <a:t>fault tolerance threshold</a:t>
            </a:r>
          </a:p>
          <a:p>
            <a:pPr lvl="1"/>
            <a:r>
              <a:rPr lang="en-US" dirty="0" smtClean="0"/>
              <a:t>what </a:t>
            </a:r>
            <a:r>
              <a:rPr lang="en-US" dirty="0"/>
              <a:t>happens if a filter crashes</a:t>
            </a:r>
          </a:p>
          <a:p>
            <a:r>
              <a:rPr lang="en-US" dirty="0" smtClean="0"/>
              <a:t>Data </a:t>
            </a:r>
            <a:r>
              <a:rPr lang="en-US" dirty="0"/>
              <a:t>transformation</a:t>
            </a:r>
          </a:p>
          <a:p>
            <a:pPr lvl="1"/>
            <a:r>
              <a:rPr lang="en-US" dirty="0" smtClean="0"/>
              <a:t>to </a:t>
            </a:r>
            <a:r>
              <a:rPr lang="en-US" dirty="0"/>
              <a:t>LCD to accommodate filters</a:t>
            </a:r>
          </a:p>
          <a:p>
            <a:pPr lvl="1"/>
            <a:r>
              <a:rPr lang="en-US" dirty="0" smtClean="0"/>
              <a:t>increases </a:t>
            </a:r>
            <a:r>
              <a:rPr lang="en-US" dirty="0"/>
              <a:t>complexity &amp; computation</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23</a:t>
            </a:fld>
            <a:endParaRPr lang="en-US"/>
          </a:p>
        </p:txBody>
      </p:sp>
    </p:spTree>
    <p:extLst>
      <p:ext uri="{BB962C8B-B14F-4D97-AF65-F5344CB8AC3E}">
        <p14:creationId xmlns:p14="http://schemas.microsoft.com/office/powerpoint/2010/main" val="2599512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Data </a:t>
            </a:r>
            <a:r>
              <a:rPr lang="en-US" dirty="0"/>
              <a:t>Abstraction</a:t>
            </a:r>
          </a:p>
        </p:txBody>
      </p:sp>
      <p:sp>
        <p:nvSpPr>
          <p:cNvPr id="3" name="Content Placeholder 2"/>
          <p:cNvSpPr>
            <a:spLocks noGrp="1"/>
          </p:cNvSpPr>
          <p:nvPr>
            <p:ph idx="1"/>
          </p:nvPr>
        </p:nvSpPr>
        <p:spPr>
          <a:xfrm>
            <a:off x="206269" y="1845733"/>
            <a:ext cx="7543801" cy="4299885"/>
          </a:xfrm>
        </p:spPr>
        <p:txBody>
          <a:bodyPr>
            <a:normAutofit fontScale="92500" lnSpcReduction="10000"/>
          </a:bodyPr>
          <a:lstStyle/>
          <a:p>
            <a:r>
              <a:rPr lang="en-US" dirty="0"/>
              <a:t>Object Oriented Organization (OOO)</a:t>
            </a:r>
          </a:p>
          <a:p>
            <a:pPr lvl="1"/>
            <a:r>
              <a:rPr lang="en-US" dirty="0" smtClean="0"/>
              <a:t>encapsulation </a:t>
            </a:r>
            <a:r>
              <a:rPr lang="en-US" dirty="0"/>
              <a:t>(data &amp; operations)</a:t>
            </a:r>
          </a:p>
          <a:p>
            <a:pPr lvl="1"/>
            <a:r>
              <a:rPr lang="en-US" dirty="0" smtClean="0"/>
              <a:t>division </a:t>
            </a:r>
            <a:r>
              <a:rPr lang="en-US" dirty="0"/>
              <a:t>of </a:t>
            </a:r>
            <a:r>
              <a:rPr lang="en-US" dirty="0" smtClean="0"/>
              <a:t>responsibility</a:t>
            </a:r>
          </a:p>
          <a:p>
            <a:r>
              <a:rPr lang="en-US" dirty="0"/>
              <a:t>Components</a:t>
            </a:r>
          </a:p>
          <a:p>
            <a:pPr lvl="1"/>
            <a:r>
              <a:rPr lang="en-US" dirty="0" smtClean="0"/>
              <a:t>objects</a:t>
            </a:r>
            <a:r>
              <a:rPr lang="en-US" dirty="0"/>
              <a:t>, </a:t>
            </a:r>
            <a:r>
              <a:rPr lang="en-US" dirty="0" smtClean="0"/>
              <a:t>modules (its own data)</a:t>
            </a:r>
            <a:endParaRPr lang="en-US" dirty="0"/>
          </a:p>
          <a:p>
            <a:pPr lvl="1"/>
            <a:r>
              <a:rPr lang="en-US" dirty="0" smtClean="0"/>
              <a:t>discrete</a:t>
            </a:r>
            <a:r>
              <a:rPr lang="en-US" dirty="0"/>
              <a:t>, independent, loosely coupled</a:t>
            </a:r>
          </a:p>
          <a:p>
            <a:r>
              <a:rPr lang="en-US" dirty="0"/>
              <a:t>Connectors</a:t>
            </a:r>
          </a:p>
          <a:p>
            <a:pPr lvl="1"/>
            <a:r>
              <a:rPr lang="en-US" dirty="0" smtClean="0"/>
              <a:t>represent </a:t>
            </a:r>
            <a:r>
              <a:rPr lang="en-US" dirty="0"/>
              <a:t>inter-object </a:t>
            </a:r>
            <a:r>
              <a:rPr lang="en-US" dirty="0" smtClean="0"/>
              <a:t>communication :                         synchronous </a:t>
            </a:r>
            <a:r>
              <a:rPr lang="en-US" dirty="0"/>
              <a:t>or asynchronous</a:t>
            </a:r>
          </a:p>
          <a:p>
            <a:r>
              <a:rPr lang="en-US" dirty="0" smtClean="0"/>
              <a:t>via messaging : – </a:t>
            </a:r>
            <a:r>
              <a:rPr lang="en-US" dirty="0"/>
              <a:t>method calls</a:t>
            </a:r>
          </a:p>
          <a:p>
            <a:pPr lvl="1"/>
            <a:r>
              <a:rPr lang="en-US" dirty="0" smtClean="0"/>
              <a:t>interface</a:t>
            </a:r>
            <a:endParaRPr lang="en-US" dirty="0"/>
          </a:p>
          <a:p>
            <a:pPr lvl="1"/>
            <a:r>
              <a:rPr lang="en-US" dirty="0" smtClean="0"/>
              <a:t>property </a:t>
            </a:r>
            <a:r>
              <a:rPr lang="en-US" dirty="0"/>
              <a:t>access </a:t>
            </a:r>
            <a:r>
              <a:rPr lang="en-US" dirty="0" smtClean="0"/>
              <a:t>methods</a:t>
            </a:r>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24</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836" y="4729912"/>
            <a:ext cx="4654789" cy="15240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620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a:t>
            </a:r>
            <a:r>
              <a:rPr lang="en-US" dirty="0" smtClean="0"/>
              <a:t>Aspects</a:t>
            </a:r>
            <a:endParaRPr lang="en-US" dirty="0"/>
          </a:p>
        </p:txBody>
      </p:sp>
      <p:sp>
        <p:nvSpPr>
          <p:cNvPr id="3" name="Content Placeholder 2"/>
          <p:cNvSpPr>
            <a:spLocks noGrp="1"/>
          </p:cNvSpPr>
          <p:nvPr>
            <p:ph idx="1"/>
          </p:nvPr>
        </p:nvSpPr>
        <p:spPr/>
        <p:txBody>
          <a:bodyPr/>
          <a:lstStyle/>
          <a:p>
            <a:r>
              <a:rPr lang="en-US" dirty="0" smtClean="0"/>
              <a:t>Objects </a:t>
            </a:r>
            <a:r>
              <a:rPr lang="en-US" dirty="0"/>
              <a:t>preserve their integrity</a:t>
            </a:r>
          </a:p>
          <a:p>
            <a:r>
              <a:rPr lang="en-US" dirty="0" smtClean="0"/>
              <a:t>No </a:t>
            </a:r>
            <a:r>
              <a:rPr lang="en-US" dirty="0"/>
              <a:t>direct access</a:t>
            </a:r>
          </a:p>
          <a:p>
            <a:r>
              <a:rPr lang="en-US" dirty="0" smtClean="0"/>
              <a:t>Object </a:t>
            </a:r>
            <a:r>
              <a:rPr lang="en-US" dirty="0"/>
              <a:t>representation is a private affair</a:t>
            </a:r>
          </a:p>
          <a:p>
            <a:r>
              <a:rPr lang="en-US" dirty="0" smtClean="0"/>
              <a:t>Functional </a:t>
            </a:r>
            <a:r>
              <a:rPr lang="en-US" dirty="0"/>
              <a:t>composition</a:t>
            </a:r>
          </a:p>
          <a:p>
            <a:r>
              <a:rPr lang="en-US" dirty="0" smtClean="0"/>
              <a:t>Objects </a:t>
            </a:r>
            <a:r>
              <a:rPr lang="en-US" dirty="0"/>
              <a:t>can be assembled from other objects</a:t>
            </a:r>
          </a:p>
          <a:p>
            <a:r>
              <a:rPr lang="en-US" dirty="0" smtClean="0"/>
              <a:t>Inheritance </a:t>
            </a:r>
            <a:r>
              <a:rPr lang="en-US" dirty="0"/>
              <a:t>&amp; polymorphism</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25</a:t>
            </a:fld>
            <a:endParaRPr lang="en-US"/>
          </a:p>
        </p:txBody>
      </p:sp>
    </p:spTree>
    <p:extLst>
      <p:ext uri="{BB962C8B-B14F-4D97-AF65-F5344CB8AC3E}">
        <p14:creationId xmlns:p14="http://schemas.microsoft.com/office/powerpoint/2010/main" val="25217148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normAutofit/>
          </a:bodyPr>
          <a:lstStyle/>
          <a:p>
            <a:r>
              <a:rPr lang="en-US" dirty="0"/>
              <a:t>Possible to change implementation of an object without affecting its </a:t>
            </a:r>
            <a:r>
              <a:rPr lang="en-US" dirty="0" smtClean="0"/>
              <a:t>clients</a:t>
            </a:r>
            <a:endParaRPr lang="en-US" dirty="0"/>
          </a:p>
          <a:p>
            <a:r>
              <a:rPr lang="en-US" dirty="0" smtClean="0"/>
              <a:t>Decomposition</a:t>
            </a:r>
            <a:endParaRPr lang="en-US" dirty="0"/>
          </a:p>
          <a:p>
            <a:pPr lvl="1"/>
            <a:r>
              <a:rPr lang="en-US" dirty="0" smtClean="0"/>
              <a:t>large </a:t>
            </a:r>
            <a:r>
              <a:rPr lang="en-US" dirty="0"/>
              <a:t>system into a set of interacting objects</a:t>
            </a:r>
          </a:p>
          <a:p>
            <a:pPr lvl="1"/>
            <a:r>
              <a:rPr lang="en-US" dirty="0" smtClean="0"/>
              <a:t>easy </a:t>
            </a:r>
            <a:r>
              <a:rPr lang="en-US" dirty="0"/>
              <a:t>to manage &amp; evolve</a:t>
            </a:r>
          </a:p>
          <a:p>
            <a:r>
              <a:rPr lang="en-US" dirty="0" smtClean="0"/>
              <a:t>Highly cohesive</a:t>
            </a:r>
            <a:endParaRPr lang="en-US" dirty="0"/>
          </a:p>
          <a:p>
            <a:r>
              <a:rPr lang="en-US" dirty="0" smtClean="0"/>
              <a:t>Extensible (Reuse)</a:t>
            </a:r>
            <a:endParaRPr lang="en-US" dirty="0"/>
          </a:p>
          <a:p>
            <a:pPr lvl="1"/>
            <a:r>
              <a:rPr lang="en-US" dirty="0" smtClean="0"/>
              <a:t>via </a:t>
            </a:r>
            <a:r>
              <a:rPr lang="en-US" dirty="0"/>
              <a:t>inheritance &amp; polymorphism</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26</a:t>
            </a:fld>
            <a:endParaRPr lang="en-US"/>
          </a:p>
        </p:txBody>
      </p:sp>
    </p:spTree>
    <p:extLst>
      <p:ext uri="{BB962C8B-B14F-4D97-AF65-F5344CB8AC3E}">
        <p14:creationId xmlns:p14="http://schemas.microsoft.com/office/powerpoint/2010/main" val="23917376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lstStyle/>
          <a:p>
            <a:r>
              <a:rPr lang="en-US" dirty="0" smtClean="0"/>
              <a:t>Interaction </a:t>
            </a:r>
            <a:r>
              <a:rPr lang="en-US" b="1" dirty="0"/>
              <a:t>== </a:t>
            </a:r>
            <a:r>
              <a:rPr lang="en-US" dirty="0"/>
              <a:t>coupling</a:t>
            </a:r>
          </a:p>
          <a:p>
            <a:pPr lvl="1"/>
            <a:r>
              <a:rPr lang="en-US" dirty="0" smtClean="0"/>
              <a:t>objects </a:t>
            </a:r>
            <a:r>
              <a:rPr lang="en-US" dirty="0"/>
              <a:t>interact via public contract</a:t>
            </a:r>
          </a:p>
          <a:p>
            <a:pPr lvl="1"/>
            <a:r>
              <a:rPr lang="en-US" dirty="0" smtClean="0"/>
              <a:t>what </a:t>
            </a:r>
            <a:r>
              <a:rPr lang="en-US" dirty="0"/>
              <a:t>happens when the contract changes?</a:t>
            </a:r>
          </a:p>
          <a:p>
            <a:pPr lvl="1"/>
            <a:r>
              <a:rPr lang="en-US" dirty="0" smtClean="0"/>
              <a:t>indirect </a:t>
            </a:r>
            <a:r>
              <a:rPr lang="en-US" dirty="0"/>
              <a:t>coupling:</a:t>
            </a:r>
          </a:p>
          <a:p>
            <a:pPr lvl="1"/>
            <a:r>
              <a:rPr lang="en-US" dirty="0" smtClean="0"/>
              <a:t>A </a:t>
            </a:r>
            <a:r>
              <a:rPr lang="en-US" dirty="0"/>
              <a:t>uses B, C uses B, then changes made by </a:t>
            </a:r>
            <a:r>
              <a:rPr lang="en-US" dirty="0" smtClean="0"/>
              <a:t>C on </a:t>
            </a:r>
            <a:r>
              <a:rPr lang="en-US" dirty="0"/>
              <a:t>B are unexpected to </a:t>
            </a:r>
            <a:r>
              <a:rPr lang="en-US" dirty="0" smtClean="0"/>
              <a:t>A</a:t>
            </a:r>
          </a:p>
          <a:p>
            <a:r>
              <a:rPr lang="en-US" dirty="0"/>
              <a:t>For an object to interact with another, it must know its identity (not </a:t>
            </a:r>
            <a:r>
              <a:rPr lang="en-US" dirty="0" smtClean="0"/>
              <a:t>in pipe &amp; filter </a:t>
            </a:r>
            <a:r>
              <a:rPr lang="en-US" dirty="0"/>
              <a:t>architectures) </a:t>
            </a:r>
            <a:endParaRPr lang="en-US" dirty="0" smtClean="0"/>
          </a:p>
          <a:p>
            <a:r>
              <a:rPr lang="en-US" dirty="0" smtClean="0"/>
              <a:t>When </a:t>
            </a:r>
            <a:r>
              <a:rPr lang="en-US" dirty="0"/>
              <a:t>the methods of an object change, so must all other objects that use this object</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27</a:t>
            </a:fld>
            <a:endParaRPr lang="en-US"/>
          </a:p>
        </p:txBody>
      </p:sp>
    </p:spTree>
    <p:extLst>
      <p:ext uri="{BB962C8B-B14F-4D97-AF65-F5344CB8AC3E}">
        <p14:creationId xmlns:p14="http://schemas.microsoft.com/office/powerpoint/2010/main" val="42643891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8" y="286604"/>
            <a:ext cx="8214715" cy="1450757"/>
          </a:xfrm>
        </p:spPr>
        <p:txBody>
          <a:bodyPr>
            <a:normAutofit/>
          </a:bodyPr>
          <a:lstStyle/>
          <a:p>
            <a:r>
              <a:rPr lang="en-US" sz="4400" dirty="0" smtClean="0"/>
              <a:t>3. Implicit Invocation/Event Based</a:t>
            </a:r>
            <a:endParaRPr lang="en-US" sz="4400" dirty="0"/>
          </a:p>
        </p:txBody>
      </p:sp>
      <p:sp>
        <p:nvSpPr>
          <p:cNvPr id="3" name="Content Placeholder 2"/>
          <p:cNvSpPr>
            <a:spLocks noGrp="1"/>
          </p:cNvSpPr>
          <p:nvPr>
            <p:ph idx="1"/>
          </p:nvPr>
        </p:nvSpPr>
        <p:spPr/>
        <p:txBody>
          <a:bodyPr>
            <a:normAutofit lnSpcReduction="10000"/>
          </a:bodyPr>
          <a:lstStyle/>
          <a:p>
            <a:r>
              <a:rPr lang="en-US" dirty="0"/>
              <a:t>Instead of invoking a procedure directly, a component </a:t>
            </a:r>
            <a:r>
              <a:rPr lang="en-US" dirty="0" smtClean="0"/>
              <a:t>can announce </a:t>
            </a:r>
            <a:r>
              <a:rPr lang="en-US" dirty="0"/>
              <a:t>one or more events (such as arrival of data </a:t>
            </a:r>
            <a:r>
              <a:rPr lang="en-US" dirty="0" smtClean="0"/>
              <a:t>or execution </a:t>
            </a:r>
            <a:r>
              <a:rPr lang="en-US" dirty="0"/>
              <a:t>of an operation</a:t>
            </a:r>
            <a:r>
              <a:rPr lang="en-US" dirty="0" smtClean="0"/>
              <a:t>)</a:t>
            </a:r>
          </a:p>
          <a:p>
            <a:r>
              <a:rPr lang="en-US" dirty="0"/>
              <a:t>Other components in the system can register an interest in an event by associating a procedure with the event</a:t>
            </a:r>
          </a:p>
          <a:p>
            <a:r>
              <a:rPr lang="en-US" dirty="0" smtClean="0">
                <a:solidFill>
                  <a:srgbClr val="0067B4"/>
                </a:solidFill>
              </a:rPr>
              <a:t>On </a:t>
            </a:r>
            <a:r>
              <a:rPr lang="en-US" dirty="0">
                <a:solidFill>
                  <a:srgbClr val="0067B4"/>
                </a:solidFill>
              </a:rPr>
              <a:t>&lt;event&gt; if &lt;condition&gt; then &lt;action&gt;</a:t>
            </a:r>
          </a:p>
          <a:p>
            <a:r>
              <a:rPr lang="en-US" dirty="0" smtClean="0">
                <a:solidFill>
                  <a:srgbClr val="0067B4"/>
                </a:solidFill>
              </a:rPr>
              <a:t>On </a:t>
            </a:r>
            <a:r>
              <a:rPr lang="en-US" dirty="0">
                <a:solidFill>
                  <a:srgbClr val="0067B4"/>
                </a:solidFill>
              </a:rPr>
              <a:t>arrive(D) if D &lt; a or D ≥ b then print(“out </a:t>
            </a:r>
            <a:r>
              <a:rPr lang="en-US" dirty="0" smtClean="0">
                <a:solidFill>
                  <a:srgbClr val="0067B4"/>
                </a:solidFill>
              </a:rPr>
              <a:t>of bounds</a:t>
            </a:r>
            <a:r>
              <a:rPr lang="en-US" dirty="0">
                <a:solidFill>
                  <a:srgbClr val="0067B4"/>
                </a:solidFill>
              </a:rPr>
              <a:t>”)</a:t>
            </a:r>
          </a:p>
          <a:p>
            <a:r>
              <a:rPr lang="en-US" dirty="0" smtClean="0"/>
              <a:t>Such </a:t>
            </a:r>
            <a:r>
              <a:rPr lang="en-US" dirty="0"/>
              <a:t>procedures are also called </a:t>
            </a:r>
            <a:r>
              <a:rPr lang="en-US" b="1" dirty="0">
                <a:solidFill>
                  <a:srgbClr val="0070C0"/>
                </a:solidFill>
              </a:rPr>
              <a:t>triggers</a:t>
            </a:r>
            <a:r>
              <a:rPr lang="en-US" dirty="0"/>
              <a:t>, actors or </a:t>
            </a:r>
            <a:r>
              <a:rPr lang="en-US" dirty="0" smtClean="0"/>
              <a:t>event-condition-action (</a:t>
            </a:r>
            <a:r>
              <a:rPr lang="en-US" dirty="0"/>
              <a:t>ECA) rules</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28</a:t>
            </a:fld>
            <a:endParaRPr lang="en-US"/>
          </a:p>
        </p:txBody>
      </p:sp>
    </p:spTree>
    <p:extLst>
      <p:ext uri="{BB962C8B-B14F-4D97-AF65-F5344CB8AC3E}">
        <p14:creationId xmlns:p14="http://schemas.microsoft.com/office/powerpoint/2010/main" val="15719713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Event-based…</a:t>
            </a:r>
            <a:endParaRPr lang="en-US" dirty="0"/>
          </a:p>
        </p:txBody>
      </p:sp>
      <p:sp>
        <p:nvSpPr>
          <p:cNvPr id="3" name="Content Placeholder 2"/>
          <p:cNvSpPr>
            <a:spLocks noGrp="1"/>
          </p:cNvSpPr>
          <p:nvPr>
            <p:ph idx="1"/>
          </p:nvPr>
        </p:nvSpPr>
        <p:spPr>
          <a:xfrm>
            <a:off x="822960" y="1845734"/>
            <a:ext cx="6268665" cy="4023360"/>
          </a:xfrm>
        </p:spPr>
        <p:txBody>
          <a:bodyPr>
            <a:normAutofit fontScale="92500" lnSpcReduction="20000"/>
          </a:bodyPr>
          <a:lstStyle/>
          <a:p>
            <a:r>
              <a:rPr lang="en-US" dirty="0"/>
              <a:t>Components</a:t>
            </a:r>
          </a:p>
          <a:p>
            <a:pPr lvl="1"/>
            <a:r>
              <a:rPr lang="en-US" dirty="0" smtClean="0"/>
              <a:t>modules </a:t>
            </a:r>
            <a:r>
              <a:rPr lang="en-US" dirty="0"/>
              <a:t>{event, </a:t>
            </a:r>
            <a:r>
              <a:rPr lang="en-US" dirty="0" smtClean="0"/>
              <a:t>callback                                        procedure</a:t>
            </a:r>
            <a:r>
              <a:rPr lang="en-US" dirty="0"/>
              <a:t>}</a:t>
            </a:r>
          </a:p>
          <a:p>
            <a:pPr lvl="1"/>
            <a:r>
              <a:rPr lang="en-US" dirty="0" smtClean="0"/>
              <a:t>objects</a:t>
            </a:r>
            <a:r>
              <a:rPr lang="en-US" dirty="0"/>
              <a:t>, processes, </a:t>
            </a:r>
            <a:r>
              <a:rPr lang="en-US" dirty="0" smtClean="0"/>
              <a:t>                                              distributed </a:t>
            </a:r>
            <a:r>
              <a:rPr lang="en-US" dirty="0"/>
              <a:t>applications</a:t>
            </a:r>
          </a:p>
          <a:p>
            <a:r>
              <a:rPr lang="en-US" dirty="0"/>
              <a:t>Connectors</a:t>
            </a:r>
          </a:p>
          <a:p>
            <a:pPr lvl="1"/>
            <a:r>
              <a:rPr lang="en-US" dirty="0" smtClean="0"/>
              <a:t>traditional </a:t>
            </a:r>
            <a:r>
              <a:rPr lang="en-US" dirty="0"/>
              <a:t>method call</a:t>
            </a:r>
          </a:p>
          <a:p>
            <a:pPr lvl="1"/>
            <a:r>
              <a:rPr lang="en-US" dirty="0" smtClean="0"/>
              <a:t>broadcast </a:t>
            </a:r>
            <a:r>
              <a:rPr lang="en-US" dirty="0"/>
              <a:t>of </a:t>
            </a:r>
            <a:r>
              <a:rPr lang="en-US" dirty="0" smtClean="0"/>
              <a:t>events</a:t>
            </a:r>
          </a:p>
          <a:p>
            <a:r>
              <a:rPr lang="en-US" dirty="0"/>
              <a:t>Publish &amp; Subscribe</a:t>
            </a:r>
          </a:p>
          <a:p>
            <a:pPr lvl="1"/>
            <a:r>
              <a:rPr lang="en-US" dirty="0" smtClean="0"/>
              <a:t>components </a:t>
            </a:r>
            <a:r>
              <a:rPr lang="en-US" dirty="0"/>
              <a:t>register for events</a:t>
            </a:r>
          </a:p>
          <a:p>
            <a:pPr lvl="1"/>
            <a:r>
              <a:rPr lang="en-US" dirty="0" smtClean="0"/>
              <a:t>events </a:t>
            </a:r>
            <a:r>
              <a:rPr lang="en-US" dirty="0"/>
              <a:t>are </a:t>
            </a:r>
            <a:r>
              <a:rPr lang="en-US" dirty="0" smtClean="0"/>
              <a:t>generated/published by </a:t>
            </a:r>
            <a:r>
              <a:rPr lang="en-US" dirty="0"/>
              <a:t>different sources to a centralized system</a:t>
            </a:r>
          </a:p>
          <a:p>
            <a:pPr lvl="1"/>
            <a:r>
              <a:rPr lang="en-US" dirty="0" smtClean="0"/>
              <a:t>events </a:t>
            </a:r>
            <a:r>
              <a:rPr lang="en-US" dirty="0"/>
              <a:t>are </a:t>
            </a:r>
            <a:r>
              <a:rPr lang="en-US" dirty="0" smtClean="0"/>
              <a:t>broadcast via </a:t>
            </a:r>
            <a:r>
              <a:rPr lang="en-US" dirty="0"/>
              <a:t>callback or procedure</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29</a:t>
            </a:fld>
            <a:endParaRPr lang="en-US"/>
          </a:p>
        </p:txBody>
      </p:sp>
      <p:pic>
        <p:nvPicPr>
          <p:cNvPr id="7" name="Picture 6" descr="Screen Clipping"/>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290416" y="147265"/>
            <a:ext cx="4490396" cy="2674335"/>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859" y="2790538"/>
            <a:ext cx="2964322" cy="1805339"/>
          </a:xfrm>
          <a:prstGeom prst="rect">
            <a:avLst/>
          </a:prstGeom>
        </p:spPr>
      </p:pic>
      <p:pic>
        <p:nvPicPr>
          <p:cNvPr id="1026" name="Picture 2" descr="Image result for jio news ap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8930" y="4564814"/>
            <a:ext cx="1650938" cy="16509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47777" y="680484"/>
            <a:ext cx="616862" cy="978195"/>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5107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Agenda</a:t>
            </a:r>
            <a:endParaRPr lang="en-US" dirty="0">
              <a:solidFill>
                <a:srgbClr val="C00000"/>
              </a:solidFill>
            </a:endParaRPr>
          </a:p>
        </p:txBody>
      </p:sp>
      <p:sp>
        <p:nvSpPr>
          <p:cNvPr id="3" name="Content Placeholder 2"/>
          <p:cNvSpPr>
            <a:spLocks noGrp="1"/>
          </p:cNvSpPr>
          <p:nvPr>
            <p:ph sz="half" idx="1"/>
          </p:nvPr>
        </p:nvSpPr>
        <p:spPr>
          <a:xfrm>
            <a:off x="520995" y="1845734"/>
            <a:ext cx="4005285" cy="4374312"/>
          </a:xfrm>
        </p:spPr>
        <p:txBody>
          <a:bodyPr>
            <a:normAutofit/>
          </a:bodyPr>
          <a:lstStyle/>
          <a:p>
            <a:r>
              <a:rPr lang="en-US" sz="2400" b="1" dirty="0">
                <a:solidFill>
                  <a:srgbClr val="0070C0"/>
                </a:solidFill>
              </a:rPr>
              <a:t>Architectural </a:t>
            </a:r>
            <a:r>
              <a:rPr lang="en-US" sz="2400" b="1" dirty="0" smtClean="0">
                <a:solidFill>
                  <a:srgbClr val="0070C0"/>
                </a:solidFill>
              </a:rPr>
              <a:t>styles</a:t>
            </a:r>
          </a:p>
          <a:p>
            <a:pPr lvl="1">
              <a:spcAft>
                <a:spcPts val="0"/>
              </a:spcAft>
            </a:pPr>
            <a:r>
              <a:rPr lang="en-US" sz="2400" dirty="0" smtClean="0">
                <a:solidFill>
                  <a:schemeClr val="tx1"/>
                </a:solidFill>
              </a:rPr>
              <a:t>Pipes </a:t>
            </a:r>
            <a:r>
              <a:rPr lang="en-US" sz="2400" dirty="0">
                <a:solidFill>
                  <a:schemeClr val="tx1"/>
                </a:solidFill>
              </a:rPr>
              <a:t>and </a:t>
            </a:r>
            <a:r>
              <a:rPr lang="en-US" sz="2400" dirty="0" smtClean="0">
                <a:solidFill>
                  <a:schemeClr val="tx1"/>
                </a:solidFill>
              </a:rPr>
              <a:t>filters</a:t>
            </a:r>
          </a:p>
          <a:p>
            <a:pPr lvl="1">
              <a:spcAft>
                <a:spcPts val="0"/>
              </a:spcAft>
            </a:pPr>
            <a:r>
              <a:rPr lang="en-US" sz="2400" dirty="0" smtClean="0">
                <a:solidFill>
                  <a:schemeClr val="tx1"/>
                </a:solidFill>
              </a:rPr>
              <a:t>Data </a:t>
            </a:r>
            <a:r>
              <a:rPr lang="en-US" sz="2400" dirty="0">
                <a:solidFill>
                  <a:schemeClr val="tx1"/>
                </a:solidFill>
              </a:rPr>
              <a:t>abstraction and object-oriented </a:t>
            </a:r>
            <a:r>
              <a:rPr lang="en-US" sz="2400" dirty="0" smtClean="0">
                <a:solidFill>
                  <a:schemeClr val="tx1"/>
                </a:solidFill>
              </a:rPr>
              <a:t>organization</a:t>
            </a:r>
          </a:p>
          <a:p>
            <a:pPr lvl="1">
              <a:spcAft>
                <a:spcPts val="0"/>
              </a:spcAft>
            </a:pPr>
            <a:r>
              <a:rPr lang="en-US" sz="2400" dirty="0" smtClean="0">
                <a:solidFill>
                  <a:schemeClr val="tx1"/>
                </a:solidFill>
              </a:rPr>
              <a:t>Event-based</a:t>
            </a:r>
          </a:p>
          <a:p>
            <a:pPr lvl="1">
              <a:spcAft>
                <a:spcPts val="0"/>
              </a:spcAft>
            </a:pPr>
            <a:r>
              <a:rPr lang="en-US" sz="2400" dirty="0">
                <a:solidFill>
                  <a:schemeClr val="tx1"/>
                </a:solidFill>
              </a:rPr>
              <a:t>I</a:t>
            </a:r>
            <a:r>
              <a:rPr lang="en-US" sz="2400" dirty="0" smtClean="0">
                <a:solidFill>
                  <a:schemeClr val="tx1"/>
                </a:solidFill>
              </a:rPr>
              <a:t>mplicit invocation</a:t>
            </a:r>
          </a:p>
          <a:p>
            <a:pPr lvl="1">
              <a:spcAft>
                <a:spcPts val="0"/>
              </a:spcAft>
            </a:pPr>
            <a:r>
              <a:rPr lang="en-US" sz="2400" dirty="0" smtClean="0">
                <a:solidFill>
                  <a:schemeClr val="tx1"/>
                </a:solidFill>
              </a:rPr>
              <a:t>Layered systems</a:t>
            </a:r>
          </a:p>
          <a:p>
            <a:pPr lvl="1">
              <a:spcAft>
                <a:spcPts val="0"/>
              </a:spcAft>
            </a:pPr>
            <a:r>
              <a:rPr lang="en-US" sz="2400" dirty="0" smtClean="0">
                <a:solidFill>
                  <a:schemeClr val="tx1"/>
                </a:solidFill>
              </a:rPr>
              <a:t>Repositories</a:t>
            </a:r>
          </a:p>
          <a:p>
            <a:pPr lvl="1">
              <a:spcAft>
                <a:spcPts val="0"/>
              </a:spcAft>
            </a:pPr>
            <a:r>
              <a:rPr lang="en-US" sz="2400" dirty="0" smtClean="0">
                <a:solidFill>
                  <a:schemeClr val="tx1"/>
                </a:solidFill>
              </a:rPr>
              <a:t>Interpreters</a:t>
            </a:r>
          </a:p>
          <a:p>
            <a:pPr lvl="1">
              <a:spcAft>
                <a:spcPts val="0"/>
              </a:spcAft>
            </a:pPr>
            <a:r>
              <a:rPr lang="en-US" sz="2400" dirty="0" smtClean="0">
                <a:solidFill>
                  <a:schemeClr val="tx1"/>
                </a:solidFill>
              </a:rPr>
              <a:t>Process control</a:t>
            </a:r>
          </a:p>
          <a:p>
            <a:pPr lvl="1">
              <a:spcAft>
                <a:spcPts val="0"/>
              </a:spcAft>
            </a:pPr>
            <a:r>
              <a:rPr lang="en-US" sz="2400" dirty="0" smtClean="0">
                <a:solidFill>
                  <a:schemeClr val="tx1"/>
                </a:solidFill>
              </a:rPr>
              <a:t>Other </a:t>
            </a:r>
            <a:r>
              <a:rPr lang="en-US" sz="2400" dirty="0">
                <a:solidFill>
                  <a:schemeClr val="tx1"/>
                </a:solidFill>
              </a:rPr>
              <a:t>familiar </a:t>
            </a:r>
            <a:r>
              <a:rPr lang="en-US" sz="2400" dirty="0" smtClean="0">
                <a:solidFill>
                  <a:schemeClr val="tx1"/>
                </a:solidFill>
              </a:rPr>
              <a:t>architectures</a:t>
            </a:r>
          </a:p>
          <a:p>
            <a:pPr lvl="1">
              <a:spcAft>
                <a:spcPts val="0"/>
              </a:spcAft>
            </a:pPr>
            <a:r>
              <a:rPr lang="en-US" sz="2400" dirty="0" smtClean="0">
                <a:solidFill>
                  <a:schemeClr val="tx1"/>
                </a:solidFill>
              </a:rPr>
              <a:t>Heterogeneous architectures</a:t>
            </a:r>
            <a:endParaRPr lang="en-US" dirty="0" smtClean="0">
              <a:solidFill>
                <a:schemeClr val="tx1"/>
              </a:solidFill>
            </a:endParaRPr>
          </a:p>
          <a:p>
            <a:endParaRPr lang="en-US" dirty="0">
              <a:solidFill>
                <a:schemeClr val="tx1"/>
              </a:solidFill>
            </a:endParaRPr>
          </a:p>
        </p:txBody>
      </p:sp>
      <p:sp>
        <p:nvSpPr>
          <p:cNvPr id="7" name="Content Placeholder 6"/>
          <p:cNvSpPr>
            <a:spLocks noGrp="1"/>
          </p:cNvSpPr>
          <p:nvPr>
            <p:ph sz="half" idx="2"/>
          </p:nvPr>
        </p:nvSpPr>
        <p:spPr>
          <a:xfrm>
            <a:off x="4663439" y="1845736"/>
            <a:ext cx="4310439" cy="4374311"/>
          </a:xfrm>
        </p:spPr>
        <p:txBody>
          <a:bodyPr>
            <a:normAutofit/>
          </a:bodyPr>
          <a:lstStyle/>
          <a:p>
            <a:r>
              <a:rPr lang="en-US" sz="2400" b="1" dirty="0">
                <a:solidFill>
                  <a:srgbClr val="0070C0"/>
                </a:solidFill>
              </a:rPr>
              <a:t>Case Studies</a:t>
            </a:r>
          </a:p>
          <a:p>
            <a:pPr lvl="1"/>
            <a:r>
              <a:rPr lang="en-US" sz="2600" dirty="0">
                <a:solidFill>
                  <a:schemeClr val="tx1"/>
                </a:solidFill>
              </a:rPr>
              <a:t>Keyword in </a:t>
            </a:r>
            <a:r>
              <a:rPr lang="en-US" sz="2600" dirty="0" smtClean="0">
                <a:solidFill>
                  <a:schemeClr val="tx1"/>
                </a:solidFill>
              </a:rPr>
              <a:t>Context</a:t>
            </a:r>
          </a:p>
          <a:p>
            <a:pPr lvl="1"/>
            <a:r>
              <a:rPr lang="en-US" sz="2600" dirty="0" smtClean="0">
                <a:solidFill>
                  <a:schemeClr val="tx1"/>
                </a:solidFill>
              </a:rPr>
              <a:t>Instrumentation software</a:t>
            </a:r>
          </a:p>
          <a:p>
            <a:pPr lvl="1"/>
            <a:r>
              <a:rPr lang="en-US" sz="2600" dirty="0" smtClean="0">
                <a:solidFill>
                  <a:schemeClr val="tx1"/>
                </a:solidFill>
              </a:rPr>
              <a:t>Mobile robotics</a:t>
            </a:r>
          </a:p>
          <a:p>
            <a:pPr lvl="1"/>
            <a:r>
              <a:rPr lang="en-US" sz="2600" dirty="0" smtClean="0">
                <a:solidFill>
                  <a:schemeClr val="tx1"/>
                </a:solidFill>
              </a:rPr>
              <a:t>Cruise control</a:t>
            </a:r>
          </a:p>
          <a:p>
            <a:pPr lvl="1"/>
            <a:r>
              <a:rPr lang="en-US" sz="2600" dirty="0" smtClean="0">
                <a:solidFill>
                  <a:schemeClr val="tx1"/>
                </a:solidFill>
              </a:rPr>
              <a:t>Three </a:t>
            </a:r>
            <a:r>
              <a:rPr lang="en-US" sz="2600" dirty="0">
                <a:solidFill>
                  <a:schemeClr val="tx1"/>
                </a:solidFill>
              </a:rPr>
              <a:t>vignettes in mixed style.</a:t>
            </a:r>
            <a:endParaRPr lang="en-US" dirty="0"/>
          </a:p>
        </p:txBody>
      </p:sp>
      <p:sp>
        <p:nvSpPr>
          <p:cNvPr id="4" name="Date Placeholder 3"/>
          <p:cNvSpPr>
            <a:spLocks noGrp="1"/>
          </p:cNvSpPr>
          <p:nvPr>
            <p:ph type="dt" sz="half" idx="10"/>
          </p:nvPr>
        </p:nvSpPr>
        <p:spPr/>
        <p:txBody>
          <a:bodyPr/>
          <a:lstStyle/>
          <a:p>
            <a:fld id="{A9CEC3FE-9C8D-4818-8820-9914ADAA5877}"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3</a:t>
            </a:fld>
            <a:endParaRPr lang="en-US"/>
          </a:p>
        </p:txBody>
      </p:sp>
    </p:spTree>
    <p:extLst>
      <p:ext uri="{BB962C8B-B14F-4D97-AF65-F5344CB8AC3E}">
        <p14:creationId xmlns:p14="http://schemas.microsoft.com/office/powerpoint/2010/main" val="4924069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News</a:t>
            </a:r>
            <a:r>
              <a:rPr lang="en-US" dirty="0"/>
              <a:t>, fire </a:t>
            </a:r>
            <a:r>
              <a:rPr lang="en-US" dirty="0" smtClean="0"/>
              <a:t>alarms, </a:t>
            </a:r>
            <a:r>
              <a:rPr lang="en-US" dirty="0"/>
              <a:t>etc. </a:t>
            </a:r>
            <a:r>
              <a:rPr lang="en-US" dirty="0" smtClean="0"/>
              <a:t> </a:t>
            </a:r>
            <a:endParaRPr lang="en-US" dirty="0"/>
          </a:p>
          <a:p>
            <a:r>
              <a:rPr lang="en-US" dirty="0" smtClean="0"/>
              <a:t>Model </a:t>
            </a:r>
            <a:r>
              <a:rPr lang="en-US" dirty="0"/>
              <a:t>view controller (MVC)</a:t>
            </a:r>
          </a:p>
          <a:p>
            <a:r>
              <a:rPr lang="en-US" dirty="0" smtClean="0"/>
              <a:t>Integrated </a:t>
            </a:r>
            <a:r>
              <a:rPr lang="en-US" dirty="0"/>
              <a:t>development environments (IDE)</a:t>
            </a:r>
          </a:p>
          <a:p>
            <a:r>
              <a:rPr lang="en-US" dirty="0" smtClean="0"/>
              <a:t>Database </a:t>
            </a:r>
            <a:r>
              <a:rPr lang="en-US" dirty="0"/>
              <a:t>systems to</a:t>
            </a:r>
          </a:p>
          <a:p>
            <a:pPr lvl="1"/>
            <a:r>
              <a:rPr lang="en-US" dirty="0" smtClean="0"/>
              <a:t>ensure </a:t>
            </a:r>
            <a:r>
              <a:rPr lang="en-US" dirty="0"/>
              <a:t>consistency constraints</a:t>
            </a:r>
          </a:p>
          <a:p>
            <a:pPr lvl="1"/>
            <a:r>
              <a:rPr lang="en-US" dirty="0" smtClean="0"/>
              <a:t>execute </a:t>
            </a:r>
            <a:r>
              <a:rPr lang="en-US" dirty="0"/>
              <a:t>stored procedures</a:t>
            </a:r>
          </a:p>
          <a:p>
            <a:r>
              <a:rPr lang="en-US" dirty="0" smtClean="0"/>
              <a:t>User </a:t>
            </a:r>
            <a:r>
              <a:rPr lang="en-US" dirty="0"/>
              <a:t>interface</a:t>
            </a:r>
          </a:p>
          <a:p>
            <a:pPr lvl="1"/>
            <a:r>
              <a:rPr lang="en-US" dirty="0" smtClean="0"/>
              <a:t>separation </a:t>
            </a:r>
            <a:r>
              <a:rPr lang="en-US" dirty="0"/>
              <a:t>of data presentation from data management</a:t>
            </a:r>
          </a:p>
          <a:p>
            <a:r>
              <a:rPr lang="en-US" dirty="0" smtClean="0"/>
              <a:t>Enterprise </a:t>
            </a:r>
            <a:r>
              <a:rPr lang="en-US" dirty="0"/>
              <a:t>application </a:t>
            </a:r>
            <a:r>
              <a:rPr lang="en-US" dirty="0" smtClean="0"/>
              <a:t>interaction</a:t>
            </a:r>
          </a:p>
          <a:p>
            <a:r>
              <a:rPr lang="en-US" dirty="0"/>
              <a:t>Instant messaging </a:t>
            </a:r>
            <a:r>
              <a:rPr lang="en-US" dirty="0" smtClean="0"/>
              <a:t> (WhatsApp, FB Messaging, Viber</a:t>
            </a:r>
            <a:r>
              <a:rPr lang="en-US" smtClean="0"/>
              <a:t>, etc.)</a:t>
            </a:r>
            <a:endParaRPr lang="en-US" dirty="0"/>
          </a:p>
          <a:p>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30</a:t>
            </a:fld>
            <a:endParaRPr lang="en-US"/>
          </a:p>
        </p:txBody>
      </p:sp>
    </p:spTree>
    <p:extLst>
      <p:ext uri="{BB962C8B-B14F-4D97-AF65-F5344CB8AC3E}">
        <p14:creationId xmlns:p14="http://schemas.microsoft.com/office/powerpoint/2010/main" val="8397405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&amp; Disadvantages</a:t>
            </a:r>
            <a:endParaRPr lang="en-US" dirty="0"/>
          </a:p>
        </p:txBody>
      </p:sp>
      <p:sp>
        <p:nvSpPr>
          <p:cNvPr id="3" name="Content Placeholder 2"/>
          <p:cNvSpPr>
            <a:spLocks noGrp="1"/>
          </p:cNvSpPr>
          <p:nvPr>
            <p:ph idx="1"/>
          </p:nvPr>
        </p:nvSpPr>
        <p:spPr/>
        <p:txBody>
          <a:bodyPr/>
          <a:lstStyle/>
          <a:p>
            <a:r>
              <a:rPr lang="en-US" dirty="0"/>
              <a:t>An </a:t>
            </a:r>
            <a:r>
              <a:rPr lang="en-US" dirty="0">
                <a:solidFill>
                  <a:srgbClr val="FF0000"/>
                </a:solidFill>
              </a:rPr>
              <a:t>advantage</a:t>
            </a:r>
            <a:r>
              <a:rPr lang="en-US" dirty="0"/>
              <a:t> of event-based invocation is that it encourages </a:t>
            </a:r>
            <a:r>
              <a:rPr lang="en-US" dirty="0" smtClean="0"/>
              <a:t>reuse</a:t>
            </a:r>
          </a:p>
          <a:p>
            <a:pPr lvl="1"/>
            <a:r>
              <a:rPr lang="en-US" dirty="0" smtClean="0"/>
              <a:t>a </a:t>
            </a:r>
            <a:r>
              <a:rPr lang="en-US" dirty="0"/>
              <a:t>component can be introduced in a system simply by registering it for the events of that system </a:t>
            </a:r>
            <a:endParaRPr lang="en-US" dirty="0" smtClean="0"/>
          </a:p>
          <a:p>
            <a:r>
              <a:rPr lang="en-US" dirty="0" smtClean="0"/>
              <a:t>A </a:t>
            </a:r>
            <a:r>
              <a:rPr lang="en-US" dirty="0">
                <a:solidFill>
                  <a:srgbClr val="FF0000"/>
                </a:solidFill>
              </a:rPr>
              <a:t>drawback</a:t>
            </a:r>
            <a:r>
              <a:rPr lang="en-US" dirty="0"/>
              <a:t> is that sometimes event-based systems become quite unpredictable and hard to control.</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31</a:t>
            </a:fld>
            <a:endParaRPr lang="en-US"/>
          </a:p>
        </p:txBody>
      </p:sp>
    </p:spTree>
    <p:extLst>
      <p:ext uri="{BB962C8B-B14F-4D97-AF65-F5344CB8AC3E}">
        <p14:creationId xmlns:p14="http://schemas.microsoft.com/office/powerpoint/2010/main" val="66452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a:t>
            </a:r>
            <a:r>
              <a:rPr lang="en-US" dirty="0"/>
              <a:t>. Layered Systems</a:t>
            </a:r>
          </a:p>
        </p:txBody>
      </p:sp>
      <p:sp>
        <p:nvSpPr>
          <p:cNvPr id="3" name="Content Placeholder 2"/>
          <p:cNvSpPr>
            <a:spLocks noGrp="1"/>
          </p:cNvSpPr>
          <p:nvPr>
            <p:ph idx="1"/>
          </p:nvPr>
        </p:nvSpPr>
        <p:spPr>
          <a:xfrm>
            <a:off x="408291" y="1877631"/>
            <a:ext cx="5141906" cy="4023360"/>
          </a:xfrm>
        </p:spPr>
        <p:txBody>
          <a:bodyPr>
            <a:normAutofit lnSpcReduction="10000"/>
          </a:bodyPr>
          <a:lstStyle/>
          <a:p>
            <a:r>
              <a:rPr lang="en-US" dirty="0"/>
              <a:t>A layered system is organized hierarchically, each </a:t>
            </a:r>
            <a:r>
              <a:rPr lang="en-US" dirty="0" smtClean="0"/>
              <a:t>layer serving </a:t>
            </a:r>
            <a:r>
              <a:rPr lang="en-US" dirty="0"/>
              <a:t>the layer </a:t>
            </a:r>
            <a:r>
              <a:rPr lang="en-US" dirty="0" smtClean="0"/>
              <a:t>above.</a:t>
            </a:r>
          </a:p>
          <a:p>
            <a:r>
              <a:rPr lang="en-US" dirty="0"/>
              <a:t>Best examples of layered software systems are </a:t>
            </a:r>
            <a:r>
              <a:rPr lang="en-US" dirty="0" smtClean="0"/>
              <a:t>layered communication </a:t>
            </a:r>
            <a:r>
              <a:rPr lang="en-US" dirty="0"/>
              <a:t>protocols.</a:t>
            </a:r>
          </a:p>
          <a:p>
            <a:r>
              <a:rPr lang="en-US" dirty="0"/>
              <a:t> Layered systems support design based on increasing levels </a:t>
            </a:r>
            <a:r>
              <a:rPr lang="en-US" dirty="0" smtClean="0"/>
              <a:t>of abstraction</a:t>
            </a:r>
            <a:r>
              <a:rPr lang="en-US" dirty="0"/>
              <a:t>. However, not all systems can be structured in </a:t>
            </a:r>
            <a:r>
              <a:rPr lang="en-US" dirty="0" smtClean="0"/>
              <a:t>a layered </a:t>
            </a:r>
            <a:r>
              <a:rPr lang="en-US" dirty="0"/>
              <a:t>fashion</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32</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127" y="2172973"/>
            <a:ext cx="3089632" cy="2983818"/>
          </a:xfrm>
          <a:prstGeom prst="rect">
            <a:avLst/>
          </a:prstGeom>
        </p:spPr>
      </p:pic>
    </p:spTree>
    <p:extLst>
      <p:ext uri="{BB962C8B-B14F-4D97-AF65-F5344CB8AC3E}">
        <p14:creationId xmlns:p14="http://schemas.microsoft.com/office/powerpoint/2010/main" val="35730130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37953" y="3636335"/>
            <a:ext cx="7889359" cy="22115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lstStyle/>
          <a:p>
            <a:r>
              <a:rPr lang="en-US" b="1" dirty="0"/>
              <a:t>Components</a:t>
            </a:r>
            <a:r>
              <a:rPr lang="en-US" dirty="0"/>
              <a:t>: layers, each layer usually </a:t>
            </a:r>
            <a:r>
              <a:rPr lang="en-US" dirty="0" smtClean="0"/>
              <a:t>contains several programs</a:t>
            </a:r>
          </a:p>
          <a:p>
            <a:r>
              <a:rPr lang="en-US" b="1" dirty="0" smtClean="0"/>
              <a:t>Connectors</a:t>
            </a:r>
            <a:r>
              <a:rPr lang="en-US" dirty="0"/>
              <a:t>: </a:t>
            </a:r>
            <a:r>
              <a:rPr lang="en-US" dirty="0" smtClean="0"/>
              <a:t>typically </a:t>
            </a:r>
            <a:r>
              <a:rPr lang="en-US" dirty="0"/>
              <a:t>procedure </a:t>
            </a:r>
            <a:r>
              <a:rPr lang="en-US" dirty="0" smtClean="0"/>
              <a:t>calls</a:t>
            </a:r>
          </a:p>
          <a:p>
            <a:r>
              <a:rPr lang="en-US" dirty="0" smtClean="0"/>
              <a:t>Basic Idea</a:t>
            </a:r>
          </a:p>
          <a:p>
            <a:r>
              <a:rPr lang="en-US" dirty="0"/>
              <a:t>Each layer exposes an interface (API) to be used by the layer above </a:t>
            </a:r>
            <a:r>
              <a:rPr lang="en-US" dirty="0" smtClean="0"/>
              <a:t>it</a:t>
            </a:r>
          </a:p>
          <a:p>
            <a:r>
              <a:rPr lang="en-US" dirty="0" smtClean="0"/>
              <a:t>Each </a:t>
            </a:r>
            <a:r>
              <a:rPr lang="en-US" dirty="0"/>
              <a:t>layer acts as a </a:t>
            </a:r>
            <a:endParaRPr lang="en-US" dirty="0" smtClean="0"/>
          </a:p>
          <a:p>
            <a:pPr lvl="1"/>
            <a:r>
              <a:rPr lang="en-US" dirty="0" smtClean="0"/>
              <a:t>Server</a:t>
            </a:r>
            <a:r>
              <a:rPr lang="en-US" dirty="0"/>
              <a:t>: service provider to layer “above” </a:t>
            </a:r>
            <a:endParaRPr lang="en-US" dirty="0" smtClean="0"/>
          </a:p>
          <a:p>
            <a:pPr lvl="1"/>
            <a:r>
              <a:rPr lang="en-US" dirty="0" smtClean="0"/>
              <a:t>Client</a:t>
            </a:r>
            <a:r>
              <a:rPr lang="en-US" dirty="0"/>
              <a:t>: service consumer of the layer “below”</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33</a:t>
            </a:fld>
            <a:endParaRPr lang="en-US"/>
          </a:p>
        </p:txBody>
      </p:sp>
    </p:spTree>
    <p:extLst>
      <p:ext uri="{BB962C8B-B14F-4D97-AF65-F5344CB8AC3E}">
        <p14:creationId xmlns:p14="http://schemas.microsoft.com/office/powerpoint/2010/main" val="4136092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J2EE Multi-tier</a:t>
            </a:r>
            <a:endParaRPr lang="en-US"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375" y="1973867"/>
            <a:ext cx="4682749" cy="3203692"/>
          </a:xfrm>
        </p:spPr>
      </p:pic>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34</a:t>
            </a:fld>
            <a:endParaRPr lang="en-US"/>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124" y="1973867"/>
            <a:ext cx="3899185" cy="3129762"/>
          </a:xfrm>
          <a:prstGeom prst="rect">
            <a:avLst/>
          </a:prstGeom>
          <a:ln>
            <a:solidFill>
              <a:schemeClr val="accent1"/>
            </a:solidFill>
          </a:ln>
        </p:spPr>
      </p:pic>
    </p:spTree>
    <p:extLst>
      <p:ext uri="{BB962C8B-B14F-4D97-AF65-F5344CB8AC3E}">
        <p14:creationId xmlns:p14="http://schemas.microsoft.com/office/powerpoint/2010/main" val="352041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&amp; Disadvantages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solidFill>
                  <a:srgbClr val="0070C0"/>
                </a:solidFill>
              </a:rPr>
              <a:t>Advantages</a:t>
            </a:r>
          </a:p>
          <a:p>
            <a:r>
              <a:rPr lang="en-US" dirty="0" smtClean="0"/>
              <a:t>Clear </a:t>
            </a:r>
            <a:r>
              <a:rPr lang="en-US" dirty="0"/>
              <a:t>dependence structure benefits evolution </a:t>
            </a:r>
            <a:endParaRPr lang="en-US" dirty="0" smtClean="0"/>
          </a:p>
          <a:p>
            <a:pPr lvl="1"/>
            <a:r>
              <a:rPr lang="en-US" dirty="0" smtClean="0"/>
              <a:t>Lower </a:t>
            </a:r>
            <a:r>
              <a:rPr lang="en-US" dirty="0"/>
              <a:t>layers are independent from the upper layers </a:t>
            </a:r>
            <a:r>
              <a:rPr lang="en-US" dirty="0" smtClean="0"/>
              <a:t> </a:t>
            </a:r>
          </a:p>
          <a:p>
            <a:pPr lvl="1"/>
            <a:r>
              <a:rPr lang="en-US" dirty="0" smtClean="0"/>
              <a:t>Upper </a:t>
            </a:r>
            <a:r>
              <a:rPr lang="en-US" dirty="0"/>
              <a:t>layers can evolve independently from the lower layers as long as the interface semantics is unchanged </a:t>
            </a:r>
            <a:endParaRPr lang="en-US" dirty="0" smtClean="0"/>
          </a:p>
          <a:p>
            <a:pPr lvl="1"/>
            <a:r>
              <a:rPr lang="en-US" dirty="0" smtClean="0"/>
              <a:t>Strict </a:t>
            </a:r>
            <a:r>
              <a:rPr lang="en-US" dirty="0"/>
              <a:t>layering: limits propagation of change </a:t>
            </a:r>
            <a:endParaRPr lang="en-US" dirty="0" smtClean="0"/>
          </a:p>
          <a:p>
            <a:pPr lvl="1"/>
            <a:r>
              <a:rPr lang="en-US" dirty="0" smtClean="0"/>
              <a:t>Reuse </a:t>
            </a:r>
            <a:r>
              <a:rPr lang="en-US" dirty="0"/>
              <a:t>− e.g., standardized layer interfaces for </a:t>
            </a:r>
            <a:r>
              <a:rPr lang="en-US" dirty="0" smtClean="0"/>
              <a:t>libraries/frameworks</a:t>
            </a:r>
          </a:p>
          <a:p>
            <a:r>
              <a:rPr lang="en-US" sz="2800" dirty="0" smtClean="0">
                <a:solidFill>
                  <a:srgbClr val="0070C0"/>
                </a:solidFill>
              </a:rPr>
              <a:t>Disadvantages </a:t>
            </a:r>
          </a:p>
          <a:p>
            <a:pPr lvl="1"/>
            <a:r>
              <a:rPr lang="en-US" dirty="0" smtClean="0"/>
              <a:t>Not </a:t>
            </a:r>
            <a:r>
              <a:rPr lang="en-US" dirty="0"/>
              <a:t>universally applicable </a:t>
            </a:r>
            <a:endParaRPr lang="en-US" dirty="0" smtClean="0"/>
          </a:p>
          <a:p>
            <a:pPr lvl="1"/>
            <a:r>
              <a:rPr lang="en-US" dirty="0" smtClean="0"/>
              <a:t>Performance </a:t>
            </a:r>
            <a:r>
              <a:rPr lang="en-US" dirty="0"/>
              <a:t>(mostly for strict layering and many layers)</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35</a:t>
            </a:fld>
            <a:endParaRPr lang="en-US"/>
          </a:p>
        </p:txBody>
      </p:sp>
    </p:spTree>
    <p:extLst>
      <p:ext uri="{BB962C8B-B14F-4D97-AF65-F5344CB8AC3E}">
        <p14:creationId xmlns:p14="http://schemas.microsoft.com/office/powerpoint/2010/main" val="42745700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4"/>
            <a:ext cx="8044593" cy="1450757"/>
          </a:xfrm>
        </p:spPr>
        <p:txBody>
          <a:bodyPr>
            <a:normAutofit/>
          </a:bodyPr>
          <a:lstStyle/>
          <a:p>
            <a:r>
              <a:rPr lang="en-US" sz="4400" dirty="0" smtClean="0"/>
              <a:t>5. Repository Style (Blackboard)</a:t>
            </a:r>
            <a:endParaRPr lang="en-US" sz="4400" dirty="0"/>
          </a:p>
        </p:txBody>
      </p:sp>
      <p:sp>
        <p:nvSpPr>
          <p:cNvPr id="3" name="Content Placeholder 2"/>
          <p:cNvSpPr>
            <a:spLocks noGrp="1"/>
          </p:cNvSpPr>
          <p:nvPr>
            <p:ph idx="1"/>
          </p:nvPr>
        </p:nvSpPr>
        <p:spPr/>
        <p:txBody>
          <a:bodyPr>
            <a:normAutofit lnSpcReduction="10000"/>
          </a:bodyPr>
          <a:lstStyle/>
          <a:p>
            <a:r>
              <a:rPr lang="en-US" dirty="0"/>
              <a:t>A repository architecture consists of a central data </a:t>
            </a:r>
            <a:r>
              <a:rPr lang="en-US" dirty="0" smtClean="0"/>
              <a:t>structure (</a:t>
            </a:r>
            <a:r>
              <a:rPr lang="en-US" dirty="0"/>
              <a:t>often a database) and a collection of </a:t>
            </a:r>
            <a:r>
              <a:rPr lang="en-US" dirty="0" smtClean="0"/>
              <a:t>independent components </a:t>
            </a:r>
            <a:r>
              <a:rPr lang="en-US" dirty="0"/>
              <a:t>which operate on the central data </a:t>
            </a:r>
            <a:r>
              <a:rPr lang="en-US" dirty="0" smtClean="0"/>
              <a:t>structure.</a:t>
            </a:r>
          </a:p>
          <a:p>
            <a:r>
              <a:rPr lang="en-US" dirty="0" smtClean="0"/>
              <a:t>Components</a:t>
            </a:r>
          </a:p>
          <a:p>
            <a:pPr lvl="1"/>
            <a:r>
              <a:rPr lang="en-US" dirty="0" smtClean="0"/>
              <a:t>A </a:t>
            </a:r>
            <a:r>
              <a:rPr lang="en-US" dirty="0"/>
              <a:t>central data structure representing the current state of the system. </a:t>
            </a:r>
            <a:endParaRPr lang="en-US" dirty="0" smtClean="0"/>
          </a:p>
          <a:p>
            <a:pPr lvl="1"/>
            <a:r>
              <a:rPr lang="en-US" dirty="0" smtClean="0"/>
              <a:t>A </a:t>
            </a:r>
            <a:r>
              <a:rPr lang="en-US" dirty="0"/>
              <a:t>collection of independent components that </a:t>
            </a:r>
            <a:r>
              <a:rPr lang="en-US" dirty="0" smtClean="0"/>
              <a:t>operate </a:t>
            </a:r>
            <a:r>
              <a:rPr lang="en-US" dirty="0"/>
              <a:t>on the central data structure</a:t>
            </a:r>
            <a:r>
              <a:rPr lang="en-US" dirty="0" smtClean="0"/>
              <a:t>.</a:t>
            </a:r>
          </a:p>
          <a:p>
            <a:r>
              <a:rPr lang="en-US" dirty="0" smtClean="0"/>
              <a:t>Connectors</a:t>
            </a:r>
          </a:p>
          <a:p>
            <a:pPr lvl="1"/>
            <a:r>
              <a:rPr lang="en-US" dirty="0"/>
              <a:t>Typically procedure calls or direct memory accesses.</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36</a:t>
            </a:fld>
            <a:endParaRPr lang="en-US"/>
          </a:p>
        </p:txBody>
      </p:sp>
    </p:spTree>
    <p:extLst>
      <p:ext uri="{BB962C8B-B14F-4D97-AF65-F5344CB8AC3E}">
        <p14:creationId xmlns:p14="http://schemas.microsoft.com/office/powerpoint/2010/main" val="26842039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8494" y="1846263"/>
            <a:ext cx="7051462" cy="4022725"/>
          </a:xfrm>
        </p:spPr>
      </p:pic>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37</a:t>
            </a:fld>
            <a:endParaRPr lang="en-US"/>
          </a:p>
        </p:txBody>
      </p:sp>
      <p:sp>
        <p:nvSpPr>
          <p:cNvPr id="3" name="Rectangle 2"/>
          <p:cNvSpPr/>
          <p:nvPr/>
        </p:nvSpPr>
        <p:spPr>
          <a:xfrm>
            <a:off x="3774558" y="3221664"/>
            <a:ext cx="1945758" cy="4465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t>Blackboard</a:t>
            </a:r>
            <a:endParaRPr lang="en-US" sz="2400" dirty="0"/>
          </a:p>
        </p:txBody>
      </p:sp>
    </p:spTree>
    <p:extLst>
      <p:ext uri="{BB962C8B-B14F-4D97-AF65-F5344CB8AC3E}">
        <p14:creationId xmlns:p14="http://schemas.microsoft.com/office/powerpoint/2010/main" val="9197730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38</a:t>
            </a:fld>
            <a:endParaRPr lang="en-US"/>
          </a:p>
        </p:txBody>
      </p:sp>
      <p:sp>
        <p:nvSpPr>
          <p:cNvPr id="7" name="Rectangle 4"/>
          <p:cNvSpPr>
            <a:spLocks noChangeArrowheads="1"/>
          </p:cNvSpPr>
          <p:nvPr/>
        </p:nvSpPr>
        <p:spPr bwMode="auto">
          <a:xfrm>
            <a:off x="3603625" y="3492500"/>
            <a:ext cx="1785938" cy="381000"/>
          </a:xfrm>
          <a:prstGeom prst="rect">
            <a:avLst/>
          </a:prstGeom>
          <a:solidFill>
            <a:schemeClr val="tx1"/>
          </a:solidFill>
          <a:ln w="12700">
            <a:solidFill>
              <a:schemeClr val="tx1"/>
            </a:solidFill>
            <a:miter lim="800000"/>
            <a:headEnd/>
            <a:tailEnd/>
          </a:ln>
          <a:effectLst/>
        </p:spPr>
        <p:txBody>
          <a:bodyPr wrap="none" anchor="ctr"/>
          <a:lstStyle/>
          <a:p>
            <a:pPr algn="ctr"/>
            <a:r>
              <a:rPr lang="en-US" altLang="en-US" sz="1800" i="1">
                <a:solidFill>
                  <a:schemeClr val="bg1"/>
                </a:solidFill>
                <a:latin typeface="Tahoma" panose="020B0604030504040204" pitchFamily="34" charset="0"/>
              </a:rPr>
              <a:t>Chat Transcript</a:t>
            </a:r>
          </a:p>
        </p:txBody>
      </p:sp>
      <p:sp>
        <p:nvSpPr>
          <p:cNvPr id="8" name="Oval 8"/>
          <p:cNvSpPr>
            <a:spLocks noChangeArrowheads="1"/>
          </p:cNvSpPr>
          <p:nvPr/>
        </p:nvSpPr>
        <p:spPr bwMode="auto">
          <a:xfrm>
            <a:off x="1555750" y="3389313"/>
            <a:ext cx="1752600" cy="584200"/>
          </a:xfrm>
          <a:prstGeom prst="ellipse">
            <a:avLst/>
          </a:prstGeom>
          <a:solidFill>
            <a:srgbClr val="00B050"/>
          </a:solidFill>
          <a:ln>
            <a:noFill/>
          </a:ln>
          <a:effectLst/>
        </p:spPr>
        <p:txBody>
          <a:bodyPr wrap="none" anchor="ctr"/>
          <a:lstStyle/>
          <a:p>
            <a:pPr algn="ctr"/>
            <a:r>
              <a:rPr lang="en-US" altLang="en-US" sz="1800" i="1">
                <a:solidFill>
                  <a:schemeClr val="bg1"/>
                </a:solidFill>
                <a:latin typeface="Tahoma" panose="020B0604030504040204" pitchFamily="34" charset="0"/>
              </a:rPr>
              <a:t>Chat Participant</a:t>
            </a:r>
          </a:p>
        </p:txBody>
      </p:sp>
      <p:sp>
        <p:nvSpPr>
          <p:cNvPr id="9" name="Oval 9"/>
          <p:cNvSpPr>
            <a:spLocks noChangeArrowheads="1"/>
          </p:cNvSpPr>
          <p:nvPr/>
        </p:nvSpPr>
        <p:spPr bwMode="auto">
          <a:xfrm>
            <a:off x="5684838" y="3389313"/>
            <a:ext cx="1752600" cy="584200"/>
          </a:xfrm>
          <a:prstGeom prst="ellipse">
            <a:avLst/>
          </a:prstGeom>
          <a:solidFill>
            <a:srgbClr val="00B050"/>
          </a:solidFill>
          <a:ln>
            <a:noFill/>
          </a:ln>
          <a:effectLst/>
        </p:spPr>
        <p:txBody>
          <a:bodyPr wrap="none" anchor="ctr"/>
          <a:lstStyle/>
          <a:p>
            <a:pPr algn="ctr"/>
            <a:r>
              <a:rPr lang="en-US" altLang="en-US" sz="1800" i="1">
                <a:solidFill>
                  <a:schemeClr val="bg1"/>
                </a:solidFill>
                <a:latin typeface="Tahoma" panose="020B0604030504040204" pitchFamily="34" charset="0"/>
              </a:rPr>
              <a:t>Chat Participant</a:t>
            </a:r>
          </a:p>
        </p:txBody>
      </p:sp>
      <p:sp>
        <p:nvSpPr>
          <p:cNvPr id="10" name="Oval 5"/>
          <p:cNvSpPr>
            <a:spLocks noChangeArrowheads="1"/>
          </p:cNvSpPr>
          <p:nvPr/>
        </p:nvSpPr>
        <p:spPr bwMode="auto">
          <a:xfrm>
            <a:off x="2454275" y="1798638"/>
            <a:ext cx="1752600" cy="584200"/>
          </a:xfrm>
          <a:prstGeom prst="ellipse">
            <a:avLst/>
          </a:prstGeom>
          <a:solidFill>
            <a:srgbClr val="00B050"/>
          </a:solidFill>
          <a:ln>
            <a:noFill/>
          </a:ln>
          <a:effectLst/>
        </p:spPr>
        <p:txBody>
          <a:bodyPr wrap="none" anchor="ctr"/>
          <a:lstStyle/>
          <a:p>
            <a:pPr algn="ctr"/>
            <a:r>
              <a:rPr lang="en-US" altLang="en-US" sz="1800" i="1">
                <a:solidFill>
                  <a:schemeClr val="bg1"/>
                </a:solidFill>
                <a:latin typeface="Tahoma" panose="020B0604030504040204" pitchFamily="34" charset="0"/>
              </a:rPr>
              <a:t>Chat Participant</a:t>
            </a:r>
          </a:p>
        </p:txBody>
      </p:sp>
      <p:sp>
        <p:nvSpPr>
          <p:cNvPr id="11" name="Oval 10"/>
          <p:cNvSpPr>
            <a:spLocks noChangeArrowheads="1"/>
          </p:cNvSpPr>
          <p:nvPr/>
        </p:nvSpPr>
        <p:spPr bwMode="auto">
          <a:xfrm>
            <a:off x="4786313" y="1773238"/>
            <a:ext cx="1752600" cy="631825"/>
          </a:xfrm>
          <a:prstGeom prst="ellipse">
            <a:avLst/>
          </a:prstGeom>
          <a:solidFill>
            <a:srgbClr val="00B050"/>
          </a:solidFill>
          <a:ln>
            <a:noFill/>
          </a:ln>
          <a:effectLst/>
        </p:spPr>
        <p:txBody>
          <a:bodyPr wrap="none" anchor="ctr"/>
          <a:lstStyle/>
          <a:p>
            <a:pPr algn="ctr"/>
            <a:r>
              <a:rPr lang="en-US" altLang="en-US" sz="1800" i="1">
                <a:solidFill>
                  <a:schemeClr val="bg1"/>
                </a:solidFill>
                <a:latin typeface="Tahoma" panose="020B0604030504040204" pitchFamily="34" charset="0"/>
              </a:rPr>
              <a:t>Chat Participant</a:t>
            </a:r>
          </a:p>
        </p:txBody>
      </p:sp>
      <p:sp>
        <p:nvSpPr>
          <p:cNvPr id="12" name="Oval 11"/>
          <p:cNvSpPr>
            <a:spLocks noChangeArrowheads="1"/>
          </p:cNvSpPr>
          <p:nvPr/>
        </p:nvSpPr>
        <p:spPr bwMode="auto">
          <a:xfrm>
            <a:off x="3619500" y="4959350"/>
            <a:ext cx="1752600" cy="631825"/>
          </a:xfrm>
          <a:prstGeom prst="ellipse">
            <a:avLst/>
          </a:prstGeom>
          <a:solidFill>
            <a:srgbClr val="00B050"/>
          </a:solidFill>
          <a:ln>
            <a:noFill/>
          </a:ln>
          <a:effectLst/>
        </p:spPr>
        <p:txBody>
          <a:bodyPr wrap="none" anchor="ctr"/>
          <a:lstStyle/>
          <a:p>
            <a:pPr algn="ctr"/>
            <a:r>
              <a:rPr lang="en-US" altLang="en-US" sz="1800" i="1">
                <a:solidFill>
                  <a:schemeClr val="bg1"/>
                </a:solidFill>
                <a:latin typeface="Tahoma" panose="020B0604030504040204" pitchFamily="34" charset="0"/>
              </a:rPr>
              <a:t>Chat Participant</a:t>
            </a:r>
          </a:p>
        </p:txBody>
      </p:sp>
      <p:cxnSp>
        <p:nvCxnSpPr>
          <p:cNvPr id="13" name="AutoShape 19"/>
          <p:cNvCxnSpPr>
            <a:cxnSpLocks noChangeShapeType="1"/>
            <a:stCxn id="12" idx="0"/>
            <a:endCxn id="7" idx="2"/>
          </p:cNvCxnSpPr>
          <p:nvPr/>
        </p:nvCxnSpPr>
        <p:spPr bwMode="auto">
          <a:xfrm flipV="1">
            <a:off x="4495800" y="3873500"/>
            <a:ext cx="1588" cy="1085850"/>
          </a:xfrm>
          <a:prstGeom prst="straightConnector1">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0"/>
          <p:cNvCxnSpPr>
            <a:cxnSpLocks noChangeShapeType="1"/>
          </p:cNvCxnSpPr>
          <p:nvPr/>
        </p:nvCxnSpPr>
        <p:spPr bwMode="auto">
          <a:xfrm>
            <a:off x="3163888" y="2382838"/>
            <a:ext cx="1166812" cy="1109662"/>
          </a:xfrm>
          <a:prstGeom prst="straightConnector1">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1"/>
          <p:cNvCxnSpPr>
            <a:cxnSpLocks noChangeShapeType="1"/>
          </p:cNvCxnSpPr>
          <p:nvPr/>
        </p:nvCxnSpPr>
        <p:spPr bwMode="auto">
          <a:xfrm flipV="1">
            <a:off x="4664075" y="2405063"/>
            <a:ext cx="1165225" cy="1087437"/>
          </a:xfrm>
          <a:prstGeom prst="straightConnector1">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22"/>
          <p:cNvCxnSpPr>
            <a:cxnSpLocks noChangeShapeType="1"/>
            <a:stCxn id="8" idx="6"/>
            <a:endCxn id="7" idx="1"/>
          </p:cNvCxnSpPr>
          <p:nvPr/>
        </p:nvCxnSpPr>
        <p:spPr bwMode="auto">
          <a:xfrm>
            <a:off x="3308350" y="3681413"/>
            <a:ext cx="295275" cy="1587"/>
          </a:xfrm>
          <a:prstGeom prst="straightConnector1">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3"/>
          <p:cNvCxnSpPr>
            <a:cxnSpLocks noChangeShapeType="1"/>
            <a:stCxn id="7" idx="3"/>
            <a:endCxn id="9" idx="2"/>
          </p:cNvCxnSpPr>
          <p:nvPr/>
        </p:nvCxnSpPr>
        <p:spPr bwMode="auto">
          <a:xfrm flipV="1">
            <a:off x="5389563" y="3681413"/>
            <a:ext cx="295275" cy="1587"/>
          </a:xfrm>
          <a:prstGeom prst="straightConnector1">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110766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Signal processing: Speech &amp; </a:t>
            </a:r>
            <a:r>
              <a:rPr lang="en-US" dirty="0"/>
              <a:t>P</a:t>
            </a:r>
            <a:r>
              <a:rPr lang="en-US" dirty="0" smtClean="0"/>
              <a:t>attern recognition</a:t>
            </a:r>
          </a:p>
          <a:p>
            <a:r>
              <a:rPr lang="en-US" dirty="0" smtClean="0"/>
              <a:t>Information </a:t>
            </a:r>
            <a:r>
              <a:rPr lang="en-US" dirty="0"/>
              <a:t>Systems</a:t>
            </a:r>
          </a:p>
          <a:p>
            <a:r>
              <a:rPr lang="en-US" dirty="0" smtClean="0"/>
              <a:t>Programming </a:t>
            </a:r>
            <a:r>
              <a:rPr lang="en-US" dirty="0"/>
              <a:t>Environments</a:t>
            </a:r>
          </a:p>
          <a:p>
            <a:r>
              <a:rPr lang="en-US" dirty="0" smtClean="0"/>
              <a:t>Graphical </a:t>
            </a:r>
            <a:r>
              <a:rPr lang="en-US" dirty="0"/>
              <a:t>Editors</a:t>
            </a:r>
          </a:p>
          <a:p>
            <a:r>
              <a:rPr lang="en-US" dirty="0"/>
              <a:t>Software Design </a:t>
            </a:r>
            <a:endParaRPr lang="en-US" dirty="0" smtClean="0"/>
          </a:p>
          <a:p>
            <a:r>
              <a:rPr lang="en-US" dirty="0" smtClean="0"/>
              <a:t>AI </a:t>
            </a:r>
            <a:r>
              <a:rPr lang="en-US" dirty="0"/>
              <a:t>Knowledge Bases</a:t>
            </a:r>
          </a:p>
          <a:p>
            <a:r>
              <a:rPr lang="en-US" dirty="0" smtClean="0"/>
              <a:t>Reverse </a:t>
            </a:r>
            <a:r>
              <a:rPr lang="en-US" dirty="0"/>
              <a:t>Engineering Systems</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39</a:t>
            </a:fld>
            <a:endParaRPr lang="en-US"/>
          </a:p>
        </p:txBody>
      </p:sp>
    </p:spTree>
    <p:extLst>
      <p:ext uri="{BB962C8B-B14F-4D97-AF65-F5344CB8AC3E}">
        <p14:creationId xmlns:p14="http://schemas.microsoft.com/office/powerpoint/2010/main" val="2934621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a:t>Software Systems</a:t>
            </a:r>
          </a:p>
          <a:p>
            <a:pPr lvl="1"/>
            <a:r>
              <a:rPr lang="en-US" dirty="0" smtClean="0"/>
              <a:t>are </a:t>
            </a:r>
            <a:r>
              <a:rPr lang="en-US" dirty="0"/>
              <a:t>more complex &amp; bigger</a:t>
            </a:r>
          </a:p>
          <a:p>
            <a:pPr lvl="1"/>
            <a:r>
              <a:rPr lang="en-US" dirty="0" smtClean="0"/>
              <a:t>are </a:t>
            </a:r>
            <a:r>
              <a:rPr lang="en-US" dirty="0"/>
              <a:t>not just about “algorithms” anymore</a:t>
            </a:r>
          </a:p>
          <a:p>
            <a:r>
              <a:rPr lang="en-US" dirty="0"/>
              <a:t>Challenges</a:t>
            </a:r>
          </a:p>
          <a:p>
            <a:pPr marL="365760" lvl="1" indent="0">
              <a:buNone/>
            </a:pPr>
            <a:r>
              <a:rPr lang="en-US" dirty="0"/>
              <a:t>– structural issues</a:t>
            </a:r>
          </a:p>
          <a:p>
            <a:pPr marL="365760" lvl="1" indent="0">
              <a:buNone/>
            </a:pPr>
            <a:r>
              <a:rPr lang="en-US" dirty="0"/>
              <a:t>– communication (type, protocol)</a:t>
            </a:r>
          </a:p>
          <a:p>
            <a:pPr marL="365760" lvl="1" indent="0">
              <a:buNone/>
            </a:pPr>
            <a:r>
              <a:rPr lang="en-US" dirty="0"/>
              <a:t>– synchronization</a:t>
            </a:r>
          </a:p>
          <a:p>
            <a:pPr marL="365760" lvl="1" indent="0">
              <a:buNone/>
            </a:pPr>
            <a:r>
              <a:rPr lang="en-US" dirty="0"/>
              <a:t>– data access &amp; manipulation</a:t>
            </a:r>
          </a:p>
          <a:p>
            <a:pPr marL="365760" lvl="1" indent="0">
              <a:buNone/>
            </a:pPr>
            <a:r>
              <a:rPr lang="en-US" dirty="0"/>
              <a:t>– deployment</a:t>
            </a:r>
          </a:p>
          <a:p>
            <a:pPr marL="365760" lvl="1" indent="0">
              <a:buNone/>
            </a:pPr>
            <a:r>
              <a:rPr lang="en-US" dirty="0"/>
              <a:t>– performance</a:t>
            </a:r>
          </a:p>
          <a:p>
            <a:pPr marL="365760" lvl="1" indent="0">
              <a:buNone/>
            </a:pPr>
            <a:r>
              <a:rPr lang="en-US" dirty="0"/>
              <a:t>– testing</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4</a:t>
            </a:fld>
            <a:endParaRPr lang="en-US"/>
          </a:p>
        </p:txBody>
      </p:sp>
    </p:spTree>
    <p:extLst>
      <p:ext uri="{BB962C8B-B14F-4D97-AF65-F5344CB8AC3E}">
        <p14:creationId xmlns:p14="http://schemas.microsoft.com/office/powerpoint/2010/main" val="7007195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normAutofit/>
          </a:bodyPr>
          <a:lstStyle/>
          <a:p>
            <a:r>
              <a:rPr lang="en-US" dirty="0"/>
              <a:t>Efficient way to store large amounts </a:t>
            </a:r>
            <a:r>
              <a:rPr lang="en-US" dirty="0" smtClean="0"/>
              <a:t>of data</a:t>
            </a:r>
            <a:r>
              <a:rPr lang="en-US" dirty="0"/>
              <a:t>.</a:t>
            </a:r>
          </a:p>
          <a:p>
            <a:r>
              <a:rPr lang="en-US" smtClean="0"/>
              <a:t>Sharing </a:t>
            </a:r>
            <a:r>
              <a:rPr lang="en-US" dirty="0"/>
              <a:t>model is published as </a:t>
            </a:r>
            <a:r>
              <a:rPr lang="en-US" dirty="0" smtClean="0"/>
              <a:t>the repository </a:t>
            </a:r>
            <a:r>
              <a:rPr lang="en-US" dirty="0"/>
              <a:t>schema.</a:t>
            </a:r>
          </a:p>
          <a:p>
            <a:r>
              <a:rPr lang="en-US" dirty="0"/>
              <a:t>Software Design </a:t>
            </a:r>
            <a:r>
              <a:rPr lang="en-US" dirty="0" smtClean="0"/>
              <a:t> </a:t>
            </a:r>
            <a:endParaRPr lang="en-US" dirty="0"/>
          </a:p>
          <a:p>
            <a:r>
              <a:rPr lang="en-US" dirty="0" smtClean="0"/>
              <a:t>Centralized </a:t>
            </a:r>
            <a:r>
              <a:rPr lang="en-US" dirty="0"/>
              <a:t>management:</a:t>
            </a:r>
          </a:p>
          <a:p>
            <a:pPr lvl="1"/>
            <a:r>
              <a:rPr lang="en-US" dirty="0" smtClean="0"/>
              <a:t>backup</a:t>
            </a:r>
            <a:endParaRPr lang="en-US" dirty="0"/>
          </a:p>
          <a:p>
            <a:pPr lvl="1"/>
            <a:r>
              <a:rPr lang="en-US" dirty="0" smtClean="0"/>
              <a:t>security</a:t>
            </a:r>
            <a:endParaRPr lang="en-US" dirty="0"/>
          </a:p>
          <a:p>
            <a:pPr lvl="1"/>
            <a:r>
              <a:rPr lang="en-US" dirty="0" smtClean="0"/>
              <a:t>concurrency </a:t>
            </a:r>
            <a:r>
              <a:rPr lang="en-US" dirty="0"/>
              <a:t>control</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40</a:t>
            </a:fld>
            <a:endParaRPr lang="en-US"/>
          </a:p>
        </p:txBody>
      </p:sp>
    </p:spTree>
    <p:extLst>
      <p:ext uri="{BB962C8B-B14F-4D97-AF65-F5344CB8AC3E}">
        <p14:creationId xmlns:p14="http://schemas.microsoft.com/office/powerpoint/2010/main" val="6802452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lstStyle/>
          <a:p>
            <a:r>
              <a:rPr lang="en-US" dirty="0"/>
              <a:t>Must </a:t>
            </a:r>
            <a:r>
              <a:rPr lang="en-US" b="1" dirty="0"/>
              <a:t>agree on a data model </a:t>
            </a:r>
            <a:r>
              <a:rPr lang="en-US" dirty="0"/>
              <a:t>a priori.</a:t>
            </a:r>
          </a:p>
          <a:p>
            <a:r>
              <a:rPr lang="en-US" dirty="0" smtClean="0"/>
              <a:t>Difficult </a:t>
            </a:r>
            <a:r>
              <a:rPr lang="en-US" dirty="0"/>
              <a:t>to </a:t>
            </a:r>
            <a:r>
              <a:rPr lang="en-US" b="1" dirty="0"/>
              <a:t>distribute data</a:t>
            </a:r>
            <a:r>
              <a:rPr lang="en-US" dirty="0"/>
              <a:t>.</a:t>
            </a:r>
          </a:p>
          <a:p>
            <a:r>
              <a:rPr lang="en-US" dirty="0" smtClean="0"/>
              <a:t>Data </a:t>
            </a:r>
            <a:r>
              <a:rPr lang="en-US" b="1" dirty="0"/>
              <a:t>evolution is expensive</a:t>
            </a:r>
            <a:r>
              <a:rPr lang="en-US" dirty="0"/>
              <a:t>.</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41</a:t>
            </a:fld>
            <a:endParaRPr lang="en-US"/>
          </a:p>
        </p:txBody>
      </p:sp>
    </p:spTree>
    <p:extLst>
      <p:ext uri="{BB962C8B-B14F-4D97-AF65-F5344CB8AC3E}">
        <p14:creationId xmlns:p14="http://schemas.microsoft.com/office/powerpoint/2010/main" val="33718620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Interpreter Style</a:t>
            </a:r>
            <a:endParaRPr lang="en-US" dirty="0"/>
          </a:p>
        </p:txBody>
      </p:sp>
      <p:pic>
        <p:nvPicPr>
          <p:cNvPr id="7" name="Content Placeholder 6"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903272" y="1775697"/>
            <a:ext cx="5859036" cy="3822756"/>
          </a:xfrm>
        </p:spPr>
      </p:pic>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42</a:t>
            </a:fld>
            <a:endParaRPr lang="en-US"/>
          </a:p>
        </p:txBody>
      </p:sp>
      <p:sp>
        <p:nvSpPr>
          <p:cNvPr id="8" name="TextBox 7"/>
          <p:cNvSpPr txBox="1"/>
          <p:nvPr/>
        </p:nvSpPr>
        <p:spPr>
          <a:xfrm>
            <a:off x="956437" y="5636789"/>
            <a:ext cx="5433237"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Java, </a:t>
            </a:r>
            <a:r>
              <a:rPr lang="en-US" dirty="0" err="1" smtClean="0">
                <a:latin typeface="Arial" panose="020B0604020202020204" pitchFamily="34" charset="0"/>
                <a:cs typeface="Arial" panose="020B0604020202020204" pitchFamily="34" charset="0"/>
              </a:rPr>
              <a:t>SmallTalk</a:t>
            </a:r>
            <a:r>
              <a:rPr lang="en-US" dirty="0" smtClean="0">
                <a:latin typeface="Arial" panose="020B0604020202020204" pitchFamily="34" charset="0"/>
                <a:cs typeface="Arial" panose="020B0604020202020204" pitchFamily="34" charset="0"/>
              </a:rPr>
              <a:t>, Prolog, Coral, </a:t>
            </a:r>
            <a:r>
              <a:rPr lang="en-US" dirty="0" err="1" smtClean="0">
                <a:latin typeface="Arial" panose="020B0604020202020204" pitchFamily="34" charset="0"/>
                <a:cs typeface="Arial" panose="020B0604020202020204" pitchFamily="34" charset="0"/>
              </a:rPr>
              <a:t>Awk</a:t>
            </a:r>
            <a:r>
              <a:rPr lang="en-US" dirty="0" smtClean="0">
                <a:latin typeface="Arial" panose="020B0604020202020204" pitchFamily="34" charset="0"/>
                <a:cs typeface="Arial" panose="020B0604020202020204" pitchFamily="34" charset="0"/>
              </a:rPr>
              <a:t>, Perl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7504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Interpreter</a:t>
            </a:r>
            <a:endParaRPr lang="en-US"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2998" y="1812321"/>
            <a:ext cx="5351136" cy="4152543"/>
          </a:xfrm>
        </p:spPr>
      </p:pic>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43</a:t>
            </a:fld>
            <a:endParaRPr lang="en-US"/>
          </a:p>
        </p:txBody>
      </p:sp>
    </p:spTree>
    <p:extLst>
      <p:ext uri="{BB962C8B-B14F-4D97-AF65-F5344CB8AC3E}">
        <p14:creationId xmlns:p14="http://schemas.microsoft.com/office/powerpoint/2010/main" val="37338373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&amp; Disadvantages</a:t>
            </a:r>
            <a:endParaRPr lang="en-US" dirty="0"/>
          </a:p>
        </p:txBody>
      </p:sp>
      <p:sp>
        <p:nvSpPr>
          <p:cNvPr id="3" name="Content Placeholder 2"/>
          <p:cNvSpPr>
            <a:spLocks noGrp="1"/>
          </p:cNvSpPr>
          <p:nvPr>
            <p:ph idx="1"/>
          </p:nvPr>
        </p:nvSpPr>
        <p:spPr/>
        <p:txBody>
          <a:bodyPr>
            <a:normAutofit/>
          </a:bodyPr>
          <a:lstStyle/>
          <a:p>
            <a:r>
              <a:rPr lang="en-US" sz="2800" b="1" dirty="0" smtClean="0"/>
              <a:t>Advantages</a:t>
            </a:r>
            <a:r>
              <a:rPr lang="en-US" dirty="0" smtClean="0"/>
              <a:t> </a:t>
            </a:r>
          </a:p>
          <a:p>
            <a:r>
              <a:rPr lang="en-US" dirty="0" smtClean="0"/>
              <a:t>Simulation </a:t>
            </a:r>
            <a:r>
              <a:rPr lang="en-US" dirty="0"/>
              <a:t>of non-implemented hardware.</a:t>
            </a:r>
          </a:p>
          <a:p>
            <a:r>
              <a:rPr lang="en-US" dirty="0" smtClean="0"/>
              <a:t>Facilitates </a:t>
            </a:r>
            <a:r>
              <a:rPr lang="en-US" dirty="0"/>
              <a:t>portability of application </a:t>
            </a:r>
            <a:r>
              <a:rPr lang="en-US" dirty="0" smtClean="0"/>
              <a:t>or languages </a:t>
            </a:r>
            <a:r>
              <a:rPr lang="en-US" dirty="0"/>
              <a:t>across a variety of platforms</a:t>
            </a:r>
            <a:r>
              <a:rPr lang="en-US" dirty="0" smtClean="0"/>
              <a:t>.</a:t>
            </a:r>
          </a:p>
          <a:p>
            <a:r>
              <a:rPr lang="en-US" b="1" dirty="0" smtClean="0"/>
              <a:t>Disadvantages</a:t>
            </a:r>
          </a:p>
          <a:p>
            <a:r>
              <a:rPr lang="en-US" dirty="0"/>
              <a:t>Extra level of indirection </a:t>
            </a:r>
            <a:r>
              <a:rPr lang="en-US" b="1" dirty="0"/>
              <a:t>slows </a:t>
            </a:r>
            <a:r>
              <a:rPr lang="en-US" dirty="0" smtClean="0"/>
              <a:t>down execution</a:t>
            </a:r>
            <a:r>
              <a:rPr lang="en-US" dirty="0"/>
              <a:t>.</a:t>
            </a:r>
          </a:p>
          <a:p>
            <a:r>
              <a:rPr lang="en-US" dirty="0" smtClean="0"/>
              <a:t>Java </a:t>
            </a:r>
            <a:r>
              <a:rPr lang="en-US" dirty="0"/>
              <a:t>has an option to compile code.</a:t>
            </a:r>
          </a:p>
          <a:p>
            <a:pPr lvl="1"/>
            <a:r>
              <a:rPr lang="en-US" dirty="0" smtClean="0"/>
              <a:t>JIT </a:t>
            </a:r>
            <a:r>
              <a:rPr lang="en-US" dirty="0"/>
              <a:t>(Just In Time) compiler.</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44</a:t>
            </a:fld>
            <a:endParaRPr lang="en-US"/>
          </a:p>
        </p:txBody>
      </p:sp>
    </p:spTree>
    <p:extLst>
      <p:ext uri="{BB962C8B-B14F-4D97-AF65-F5344CB8AC3E}">
        <p14:creationId xmlns:p14="http://schemas.microsoft.com/office/powerpoint/2010/main" val="7722125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Java Program </a:t>
            </a:r>
            <a:r>
              <a:rPr lang="en-US" dirty="0" smtClean="0"/>
              <a:t>Execution</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45</a:t>
            </a:fld>
            <a:endParaRPr lang="en-US"/>
          </a:p>
        </p:txBody>
      </p:sp>
      <p:sp>
        <p:nvSpPr>
          <p:cNvPr id="7" name="Rectangle 6"/>
          <p:cNvSpPr/>
          <p:nvPr/>
        </p:nvSpPr>
        <p:spPr>
          <a:xfrm>
            <a:off x="822959" y="1983680"/>
            <a:ext cx="7467600" cy="4114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b="1" dirty="0"/>
          </a:p>
          <a:p>
            <a:pPr algn="ctr" fontAlgn="auto">
              <a:spcBef>
                <a:spcPts val="0"/>
              </a:spcBef>
              <a:spcAft>
                <a:spcPts val="0"/>
              </a:spcAft>
              <a:defRPr/>
            </a:pPr>
            <a:endParaRPr lang="en-US" sz="2400" b="1" dirty="0"/>
          </a:p>
          <a:p>
            <a:pPr algn="ctr" fontAlgn="auto">
              <a:spcBef>
                <a:spcPts val="0"/>
              </a:spcBef>
              <a:spcAft>
                <a:spcPts val="0"/>
              </a:spcAft>
              <a:defRPr/>
            </a:pPr>
            <a:endParaRPr lang="en-US" sz="2400" b="1" dirty="0"/>
          </a:p>
          <a:p>
            <a:pPr algn="ctr" fontAlgn="auto">
              <a:spcBef>
                <a:spcPts val="0"/>
              </a:spcBef>
              <a:spcAft>
                <a:spcPts val="0"/>
              </a:spcAft>
              <a:defRPr/>
            </a:pPr>
            <a:endParaRPr lang="en-US" sz="2400" b="1" dirty="0"/>
          </a:p>
          <a:p>
            <a:pPr algn="ctr" fontAlgn="auto">
              <a:spcBef>
                <a:spcPts val="0"/>
              </a:spcBef>
              <a:spcAft>
                <a:spcPts val="0"/>
              </a:spcAft>
              <a:defRPr/>
            </a:pPr>
            <a:endParaRPr lang="en-US" sz="2400" b="1" dirty="0"/>
          </a:p>
          <a:p>
            <a:pPr algn="ctr" fontAlgn="auto">
              <a:spcBef>
                <a:spcPts val="0"/>
              </a:spcBef>
              <a:spcAft>
                <a:spcPts val="0"/>
              </a:spcAft>
              <a:defRPr/>
            </a:pPr>
            <a:endParaRPr lang="en-US" sz="2400" b="1" dirty="0"/>
          </a:p>
          <a:p>
            <a:pPr algn="ctr" fontAlgn="auto">
              <a:spcBef>
                <a:spcPts val="0"/>
              </a:spcBef>
              <a:spcAft>
                <a:spcPts val="0"/>
              </a:spcAft>
              <a:defRPr/>
            </a:pPr>
            <a:endParaRPr lang="en-US" sz="2400" b="1" dirty="0"/>
          </a:p>
          <a:p>
            <a:pPr algn="ctr" fontAlgn="auto">
              <a:spcBef>
                <a:spcPts val="0"/>
              </a:spcBef>
              <a:spcAft>
                <a:spcPts val="0"/>
              </a:spcAft>
              <a:defRPr/>
            </a:pPr>
            <a:endParaRPr lang="en-US" sz="2400" b="1" dirty="0"/>
          </a:p>
          <a:p>
            <a:pPr algn="ctr" fontAlgn="auto">
              <a:spcBef>
                <a:spcPts val="0"/>
              </a:spcBef>
              <a:spcAft>
                <a:spcPts val="0"/>
              </a:spcAft>
              <a:defRPr/>
            </a:pPr>
            <a:endParaRPr lang="en-US" sz="2400" b="1" dirty="0"/>
          </a:p>
          <a:p>
            <a:pPr algn="ctr" fontAlgn="auto">
              <a:spcBef>
                <a:spcPts val="0"/>
              </a:spcBef>
              <a:spcAft>
                <a:spcPts val="0"/>
              </a:spcAft>
              <a:defRPr/>
            </a:pPr>
            <a:r>
              <a:rPr lang="en-US" sz="2400" b="1" dirty="0"/>
              <a:t>                                                            </a:t>
            </a:r>
          </a:p>
          <a:p>
            <a:pPr algn="ctr" fontAlgn="auto">
              <a:spcBef>
                <a:spcPts val="0"/>
              </a:spcBef>
              <a:spcAft>
                <a:spcPts val="0"/>
              </a:spcAft>
              <a:defRPr/>
            </a:pPr>
            <a:r>
              <a:rPr lang="en-US" sz="2400" b="1" dirty="0"/>
              <a:t>RAM</a:t>
            </a:r>
            <a:endParaRPr lang="en-US" b="1" dirty="0"/>
          </a:p>
        </p:txBody>
      </p:sp>
      <p:sp>
        <p:nvSpPr>
          <p:cNvPr id="8" name="Rectangle 7"/>
          <p:cNvSpPr/>
          <p:nvPr/>
        </p:nvSpPr>
        <p:spPr>
          <a:xfrm>
            <a:off x="2361726" y="2394991"/>
            <a:ext cx="5715000" cy="320040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US" sz="2400" b="1" dirty="0">
                <a:solidFill>
                  <a:schemeClr val="tx1"/>
                </a:solidFill>
              </a:rPr>
              <a:t>JVM</a:t>
            </a:r>
            <a:endParaRPr lang="en-US" b="1" dirty="0">
              <a:solidFill>
                <a:schemeClr val="tx1"/>
              </a:solidFill>
            </a:endParaRPr>
          </a:p>
        </p:txBody>
      </p:sp>
      <p:sp>
        <p:nvSpPr>
          <p:cNvPr id="9" name="Rectangle 8"/>
          <p:cNvSpPr/>
          <p:nvPr/>
        </p:nvSpPr>
        <p:spPr>
          <a:xfrm>
            <a:off x="2756534" y="3355280"/>
            <a:ext cx="1447800" cy="6858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srgbClr val="C00000"/>
                </a:solidFill>
                <a:latin typeface="Arial Black" pitchFamily="34" charset="0"/>
              </a:rPr>
              <a:t>Class Loader</a:t>
            </a:r>
          </a:p>
        </p:txBody>
      </p:sp>
      <p:sp>
        <p:nvSpPr>
          <p:cNvPr id="10" name="Rectangle 9"/>
          <p:cNvSpPr/>
          <p:nvPr/>
        </p:nvSpPr>
        <p:spPr>
          <a:xfrm>
            <a:off x="4356734" y="3355280"/>
            <a:ext cx="1600200" cy="6858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srgbClr val="C00000"/>
                </a:solidFill>
                <a:latin typeface="Arial Black" pitchFamily="34" charset="0"/>
              </a:rPr>
              <a:t>Byte Code Verifier</a:t>
            </a:r>
          </a:p>
        </p:txBody>
      </p:sp>
      <p:sp>
        <p:nvSpPr>
          <p:cNvPr id="11" name="Rectangle 10"/>
          <p:cNvSpPr/>
          <p:nvPr/>
        </p:nvSpPr>
        <p:spPr>
          <a:xfrm>
            <a:off x="6109334" y="3355280"/>
            <a:ext cx="1600200" cy="6858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srgbClr val="C00000"/>
                </a:solidFill>
                <a:latin typeface="Arial Black" pitchFamily="34" charset="0"/>
              </a:rPr>
              <a:t>Execution Engine</a:t>
            </a:r>
          </a:p>
        </p:txBody>
      </p:sp>
      <p:sp>
        <p:nvSpPr>
          <p:cNvPr id="12" name="Rectangle 11"/>
          <p:cNvSpPr/>
          <p:nvPr/>
        </p:nvSpPr>
        <p:spPr>
          <a:xfrm>
            <a:off x="4661534" y="4650680"/>
            <a:ext cx="2743200" cy="5334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srgbClr val="C00000"/>
                </a:solidFill>
                <a:latin typeface="Arial Black" pitchFamily="34" charset="0"/>
              </a:rPr>
              <a:t>JIT Code Generator</a:t>
            </a:r>
          </a:p>
        </p:txBody>
      </p:sp>
      <p:sp>
        <p:nvSpPr>
          <p:cNvPr id="13" name="Rectangle 12"/>
          <p:cNvSpPr/>
          <p:nvPr/>
        </p:nvSpPr>
        <p:spPr>
          <a:xfrm>
            <a:off x="975359" y="3047305"/>
            <a:ext cx="1244600" cy="307975"/>
          </a:xfrm>
          <a:prstGeom prst="rect">
            <a:avLst/>
          </a:prstGeom>
          <a:solidFill>
            <a:schemeClr val="accent2">
              <a:lumMod val="40000"/>
              <a:lumOff val="60000"/>
            </a:schemeClr>
          </a:solidFill>
        </p:spPr>
        <p:txBody>
          <a:bodyPr>
            <a:spAutoFit/>
          </a:bodyPr>
          <a:lstStyle/>
          <a:p>
            <a:pPr algn="ctr" fontAlgn="auto">
              <a:spcBef>
                <a:spcPts val="0"/>
              </a:spcBef>
              <a:spcAft>
                <a:spcPts val="0"/>
              </a:spcAft>
              <a:defRPr/>
            </a:pPr>
            <a:r>
              <a:rPr lang="en-US" sz="1400" b="1" dirty="0">
                <a:solidFill>
                  <a:srgbClr val="C00000"/>
                </a:solidFill>
                <a:latin typeface="Arial Black" pitchFamily="34" charset="0"/>
              </a:rPr>
              <a:t>foo1.class</a:t>
            </a:r>
          </a:p>
        </p:txBody>
      </p:sp>
      <p:sp>
        <p:nvSpPr>
          <p:cNvPr id="14" name="Rectangle 13"/>
          <p:cNvSpPr/>
          <p:nvPr/>
        </p:nvSpPr>
        <p:spPr>
          <a:xfrm>
            <a:off x="975359" y="3809305"/>
            <a:ext cx="1244600" cy="307975"/>
          </a:xfrm>
          <a:prstGeom prst="rect">
            <a:avLst/>
          </a:prstGeom>
          <a:solidFill>
            <a:schemeClr val="accent2">
              <a:lumMod val="40000"/>
              <a:lumOff val="60000"/>
            </a:schemeClr>
          </a:solidFill>
        </p:spPr>
        <p:txBody>
          <a:bodyPr>
            <a:spAutoFit/>
          </a:bodyPr>
          <a:lstStyle/>
          <a:p>
            <a:pPr algn="ctr" fontAlgn="auto">
              <a:spcBef>
                <a:spcPts val="0"/>
              </a:spcBef>
              <a:spcAft>
                <a:spcPts val="0"/>
              </a:spcAft>
              <a:defRPr/>
            </a:pPr>
            <a:r>
              <a:rPr lang="en-US" sz="1400" b="1" dirty="0">
                <a:solidFill>
                  <a:srgbClr val="C00000"/>
                </a:solidFill>
                <a:latin typeface="Arial Black" pitchFamily="34" charset="0"/>
              </a:rPr>
              <a:t>foo2.class</a:t>
            </a:r>
          </a:p>
        </p:txBody>
      </p:sp>
      <p:sp>
        <p:nvSpPr>
          <p:cNvPr id="15" name="Rectangle 14"/>
          <p:cNvSpPr/>
          <p:nvPr/>
        </p:nvSpPr>
        <p:spPr>
          <a:xfrm>
            <a:off x="975359" y="4650680"/>
            <a:ext cx="1244600" cy="307975"/>
          </a:xfrm>
          <a:prstGeom prst="rect">
            <a:avLst/>
          </a:prstGeom>
          <a:solidFill>
            <a:schemeClr val="accent2">
              <a:lumMod val="40000"/>
              <a:lumOff val="60000"/>
            </a:schemeClr>
          </a:solidFill>
        </p:spPr>
        <p:txBody>
          <a:bodyPr>
            <a:spAutoFit/>
          </a:bodyPr>
          <a:lstStyle/>
          <a:p>
            <a:pPr algn="ctr" fontAlgn="auto">
              <a:spcBef>
                <a:spcPts val="0"/>
              </a:spcBef>
              <a:spcAft>
                <a:spcPts val="0"/>
              </a:spcAft>
              <a:defRPr/>
            </a:pPr>
            <a:r>
              <a:rPr lang="en-US" sz="1400" b="1" dirty="0">
                <a:solidFill>
                  <a:srgbClr val="C00000"/>
                </a:solidFill>
                <a:latin typeface="Arial Black" pitchFamily="34" charset="0"/>
              </a:rPr>
              <a:t>foo3.class</a:t>
            </a:r>
          </a:p>
        </p:txBody>
      </p:sp>
    </p:spTree>
    <p:extLst>
      <p:ext uri="{BB962C8B-B14F-4D97-AF65-F5344CB8AC3E}">
        <p14:creationId xmlns:p14="http://schemas.microsoft.com/office/powerpoint/2010/main" val="39315168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074763"/>
          </a:xfrm>
        </p:spPr>
        <p:txBody>
          <a:bodyPr/>
          <a:lstStyle/>
          <a:p>
            <a:r>
              <a:rPr lang="en-US" dirty="0" smtClean="0"/>
              <a:t>7. Process Control Paradigm</a:t>
            </a:r>
            <a:endParaRPr lang="en-US" dirty="0"/>
          </a:p>
        </p:txBody>
      </p:sp>
      <p:sp>
        <p:nvSpPr>
          <p:cNvPr id="3" name="Content Placeholder 2"/>
          <p:cNvSpPr>
            <a:spLocks noGrp="1"/>
          </p:cNvSpPr>
          <p:nvPr>
            <p:ph idx="1"/>
          </p:nvPr>
        </p:nvSpPr>
        <p:spPr>
          <a:xfrm>
            <a:off x="801289" y="1361367"/>
            <a:ext cx="7543801" cy="4023360"/>
          </a:xfrm>
        </p:spPr>
        <p:txBody>
          <a:bodyPr/>
          <a:lstStyle/>
          <a:p>
            <a:r>
              <a:rPr lang="en-US" dirty="0"/>
              <a:t>C</a:t>
            </a:r>
            <a:r>
              <a:rPr lang="en-US" dirty="0" smtClean="0"/>
              <a:t>onvert </a:t>
            </a:r>
            <a:r>
              <a:rPr lang="en-US" dirty="0"/>
              <a:t>input materials to products with specific properties by performing operations on the inputs and on intermediate </a:t>
            </a:r>
            <a:r>
              <a:rPr lang="en-US" dirty="0" smtClean="0"/>
              <a:t>products.</a:t>
            </a:r>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46</a:t>
            </a:fld>
            <a:endParaRPr lang="en-US"/>
          </a:p>
        </p:txBody>
      </p:sp>
      <p:pic>
        <p:nvPicPr>
          <p:cNvPr id="7" name="Picture 6" descr="Screen Clipping"/>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46024" y="2324725"/>
            <a:ext cx="6511436" cy="3988988"/>
          </a:xfrm>
          <a:prstGeom prst="rect">
            <a:avLst/>
          </a:prstGeom>
        </p:spPr>
      </p:pic>
    </p:spTree>
    <p:extLst>
      <p:ext uri="{BB962C8B-B14F-4D97-AF65-F5344CB8AC3E}">
        <p14:creationId xmlns:p14="http://schemas.microsoft.com/office/powerpoint/2010/main" val="34083871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Open Loop Temperature Control</a:t>
            </a:r>
            <a:endParaRPr lang="en-US" sz="4000" dirty="0"/>
          </a:p>
        </p:txBody>
      </p:sp>
      <p:sp>
        <p:nvSpPr>
          <p:cNvPr id="3" name="Content Placeholder 2"/>
          <p:cNvSpPr>
            <a:spLocks noGrp="1"/>
          </p:cNvSpPr>
          <p:nvPr>
            <p:ph idx="1"/>
          </p:nvPr>
        </p:nvSpPr>
        <p:spPr/>
        <p:txBody>
          <a:bodyPr/>
          <a:lstStyle/>
          <a:p>
            <a:r>
              <a:rPr lang="en-US" dirty="0"/>
              <a:t>If the input materials are pure, if the process is fully-defined, and if the operations are completely repeatable, the process can simply run without surveillance. Such a process is called an open loop </a:t>
            </a:r>
            <a:r>
              <a:rPr lang="en-US" dirty="0" smtClean="0"/>
              <a:t>system.</a:t>
            </a:r>
          </a:p>
          <a:p>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47</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692" y="3662598"/>
            <a:ext cx="4964617" cy="2206496"/>
          </a:xfrm>
          <a:prstGeom prst="rect">
            <a:avLst/>
          </a:prstGeom>
        </p:spPr>
      </p:pic>
    </p:spTree>
    <p:extLst>
      <p:ext uri="{BB962C8B-B14F-4D97-AF65-F5344CB8AC3E}">
        <p14:creationId xmlns:p14="http://schemas.microsoft.com/office/powerpoint/2010/main" val="31150455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Loop</a:t>
            </a:r>
            <a:endParaRPr lang="en-US" dirty="0"/>
          </a:p>
        </p:txBody>
      </p:sp>
      <p:sp>
        <p:nvSpPr>
          <p:cNvPr id="3" name="Content Placeholder 2"/>
          <p:cNvSpPr>
            <a:spLocks noGrp="1"/>
          </p:cNvSpPr>
          <p:nvPr>
            <p:ph idx="1"/>
          </p:nvPr>
        </p:nvSpPr>
        <p:spPr/>
        <p:txBody>
          <a:bodyPr/>
          <a:lstStyle/>
          <a:p>
            <a:r>
              <a:rPr lang="en-US" dirty="0" smtClean="0"/>
              <a:t>The temperature</a:t>
            </a:r>
            <a:r>
              <a:rPr lang="en-US" dirty="0"/>
              <a:t>, pressure and flow rates are monitored, and their values are used to control the process by changing the settings of apparatus such as valves. heaters, and chillers. </a:t>
            </a:r>
            <a:endParaRPr lang="en-US" dirty="0" smtClean="0"/>
          </a:p>
          <a:p>
            <a:r>
              <a:rPr lang="en-US" dirty="0" smtClean="0"/>
              <a:t>Such </a:t>
            </a:r>
            <a:r>
              <a:rPr lang="en-US" dirty="0"/>
              <a:t>systems are called closed loop systems</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48</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847" y="3703633"/>
            <a:ext cx="4955584" cy="2452618"/>
          </a:xfrm>
          <a:prstGeom prst="rect">
            <a:avLst/>
          </a:prstGeom>
        </p:spPr>
      </p:pic>
    </p:spTree>
    <p:extLst>
      <p:ext uri="{BB962C8B-B14F-4D97-AF65-F5344CB8AC3E}">
        <p14:creationId xmlns:p14="http://schemas.microsoft.com/office/powerpoint/2010/main" val="9884390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Paradigm</a:t>
            </a:r>
            <a:endParaRPr lang="en-US" dirty="0"/>
          </a:p>
        </p:txBody>
      </p:sp>
      <p:sp>
        <p:nvSpPr>
          <p:cNvPr id="3" name="Content Placeholder 2"/>
          <p:cNvSpPr>
            <a:spLocks noGrp="1"/>
          </p:cNvSpPr>
          <p:nvPr>
            <p:ph idx="1"/>
          </p:nvPr>
        </p:nvSpPr>
        <p:spPr/>
        <p:txBody>
          <a:bodyPr/>
          <a:lstStyle/>
          <a:p>
            <a:r>
              <a:rPr lang="en-US" dirty="0" smtClean="0"/>
              <a:t>Algorithmic view: compute outputs for some given inputs.</a:t>
            </a:r>
          </a:p>
          <a:p>
            <a:r>
              <a:rPr lang="en-US" dirty="0" smtClean="0"/>
              <a:t>This is open-loop model</a:t>
            </a:r>
          </a:p>
          <a:p>
            <a:r>
              <a:rPr lang="en-US" dirty="0" smtClean="0"/>
              <a:t>If operating conditions of software is unpredictable, then algorithmic approach fails.</a:t>
            </a:r>
          </a:p>
          <a:p>
            <a:r>
              <a:rPr lang="en-US" dirty="0" smtClean="0"/>
              <a:t>Controlled architecture is needed.</a:t>
            </a:r>
          </a:p>
          <a:p>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49</a:t>
            </a:fld>
            <a:endParaRPr lang="en-US"/>
          </a:p>
        </p:txBody>
      </p:sp>
    </p:spTree>
    <p:extLst>
      <p:ext uri="{BB962C8B-B14F-4D97-AF65-F5344CB8AC3E}">
        <p14:creationId xmlns:p14="http://schemas.microsoft.com/office/powerpoint/2010/main" val="26168913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a:xfrm>
            <a:off x="822959" y="1845734"/>
            <a:ext cx="7543801" cy="4289252"/>
          </a:xfrm>
        </p:spPr>
        <p:txBody>
          <a:bodyPr>
            <a:normAutofit lnSpcReduction="10000"/>
          </a:bodyPr>
          <a:lstStyle/>
          <a:p>
            <a:r>
              <a:rPr lang="en-US" dirty="0"/>
              <a:t>Are the boxes representing running programs? </a:t>
            </a:r>
            <a:endParaRPr lang="en-US" dirty="0" smtClean="0"/>
          </a:p>
          <a:p>
            <a:r>
              <a:rPr lang="en-US" dirty="0" smtClean="0"/>
              <a:t>Or </a:t>
            </a:r>
            <a:r>
              <a:rPr lang="en-US" dirty="0"/>
              <a:t>chunks of source code? </a:t>
            </a:r>
            <a:endParaRPr lang="en-US" dirty="0" smtClean="0"/>
          </a:p>
          <a:p>
            <a:r>
              <a:rPr lang="en-US" dirty="0" smtClean="0"/>
              <a:t>Or </a:t>
            </a:r>
            <a:r>
              <a:rPr lang="en-US" dirty="0"/>
              <a:t>physical computers? </a:t>
            </a:r>
            <a:endParaRPr lang="en-US" dirty="0" smtClean="0"/>
          </a:p>
          <a:p>
            <a:r>
              <a:rPr lang="en-US" dirty="0" smtClean="0"/>
              <a:t>Or </a:t>
            </a:r>
            <a:r>
              <a:rPr lang="en-US" dirty="0"/>
              <a:t>merely logical groupings of functionality? </a:t>
            </a:r>
            <a:endParaRPr lang="en-US" dirty="0" smtClean="0"/>
          </a:p>
          <a:p>
            <a:r>
              <a:rPr lang="en-US" dirty="0" smtClean="0"/>
              <a:t>Are </a:t>
            </a:r>
            <a:r>
              <a:rPr lang="en-US" dirty="0"/>
              <a:t>the arrows representing compilation dependencies? </a:t>
            </a:r>
            <a:endParaRPr lang="en-US" dirty="0" smtClean="0"/>
          </a:p>
          <a:p>
            <a:r>
              <a:rPr lang="en-US" dirty="0" smtClean="0"/>
              <a:t>Or </a:t>
            </a:r>
            <a:r>
              <a:rPr lang="en-US" dirty="0"/>
              <a:t>control flows? </a:t>
            </a:r>
            <a:endParaRPr lang="en-US" dirty="0" smtClean="0"/>
          </a:p>
          <a:p>
            <a:r>
              <a:rPr lang="en-US" dirty="0" smtClean="0"/>
              <a:t>Or </a:t>
            </a:r>
            <a:r>
              <a:rPr lang="en-US" dirty="0"/>
              <a:t>data flows? </a:t>
            </a:r>
            <a:endParaRPr lang="en-US" dirty="0" smtClean="0"/>
          </a:p>
          <a:p>
            <a:r>
              <a:rPr lang="en-US" dirty="0" smtClean="0"/>
              <a:t>Usually </a:t>
            </a:r>
            <a:r>
              <a:rPr lang="en-US" dirty="0"/>
              <a:t>it is a bit of </a:t>
            </a:r>
            <a:r>
              <a:rPr lang="en-US" dirty="0" smtClean="0"/>
              <a:t>everything</a:t>
            </a:r>
            <a:r>
              <a:rPr lang="en-US" dirty="0"/>
              <a:t>!</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5</a:t>
            </a:fld>
            <a:endParaRPr lang="en-US"/>
          </a:p>
        </p:txBody>
      </p:sp>
    </p:spTree>
    <p:extLst>
      <p:ext uri="{BB962C8B-B14F-4D97-AF65-F5344CB8AC3E}">
        <p14:creationId xmlns:p14="http://schemas.microsoft.com/office/powerpoint/2010/main" val="6315254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Contd</a:t>
            </a:r>
            <a:r>
              <a:rPr lang="en-US" dirty="0" smtClean="0"/>
              <a:t>…</a:t>
            </a:r>
            <a:endParaRPr lang="en-US"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1979958"/>
            <a:ext cx="7882594" cy="3634033"/>
          </a:xfrm>
        </p:spPr>
      </p:pic>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50</a:t>
            </a:fld>
            <a:endParaRPr lang="en-US"/>
          </a:p>
        </p:txBody>
      </p:sp>
    </p:spTree>
    <p:extLst>
      <p:ext uri="{BB962C8B-B14F-4D97-AF65-F5344CB8AC3E}">
        <p14:creationId xmlns:p14="http://schemas.microsoft.com/office/powerpoint/2010/main" val="25828817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Content Placeholder 2"/>
          <p:cNvSpPr>
            <a:spLocks noGrp="1"/>
          </p:cNvSpPr>
          <p:nvPr>
            <p:ph idx="1"/>
          </p:nvPr>
        </p:nvSpPr>
        <p:spPr/>
        <p:txBody>
          <a:bodyPr/>
          <a:lstStyle/>
          <a:p>
            <a:r>
              <a:rPr lang="en-US" dirty="0" smtClean="0"/>
              <a:t>Process </a:t>
            </a:r>
            <a:r>
              <a:rPr lang="en-US" dirty="0"/>
              <a:t>Definition</a:t>
            </a:r>
            <a:r>
              <a:rPr lang="en-US" b="1" dirty="0"/>
              <a:t> </a:t>
            </a:r>
            <a:r>
              <a:rPr lang="en-US" dirty="0"/>
              <a:t>includes mechanisms for</a:t>
            </a:r>
          </a:p>
          <a:p>
            <a:pPr lvl="1"/>
            <a:r>
              <a:rPr lang="en-US" dirty="0"/>
              <a:t>manipulating some process variables.</a:t>
            </a:r>
          </a:p>
          <a:p>
            <a:r>
              <a:rPr lang="en-US" b="1" dirty="0" smtClean="0"/>
              <a:t>Control </a:t>
            </a:r>
            <a:r>
              <a:rPr lang="en-US" b="1" dirty="0"/>
              <a:t>Algorithm </a:t>
            </a:r>
            <a:r>
              <a:rPr lang="en-US" dirty="0"/>
              <a:t>for deciding how to</a:t>
            </a:r>
          </a:p>
          <a:p>
            <a:pPr lvl="1"/>
            <a:r>
              <a:rPr lang="en-US" dirty="0"/>
              <a:t>manipulate process </a:t>
            </a:r>
            <a:r>
              <a:rPr lang="en-US" dirty="0" smtClean="0"/>
              <a:t>variables</a:t>
            </a:r>
          </a:p>
          <a:p>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51</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979" y="3684999"/>
            <a:ext cx="5264421" cy="2292468"/>
          </a:xfrm>
          <a:prstGeom prst="rect">
            <a:avLst/>
          </a:prstGeom>
        </p:spPr>
      </p:pic>
      <p:sp>
        <p:nvSpPr>
          <p:cNvPr id="8" name="Rectangle 7"/>
          <p:cNvSpPr/>
          <p:nvPr/>
        </p:nvSpPr>
        <p:spPr>
          <a:xfrm>
            <a:off x="1637414" y="5486400"/>
            <a:ext cx="818707" cy="701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3950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Connectors</a:t>
            </a:r>
          </a:p>
        </p:txBody>
      </p:sp>
      <p:sp>
        <p:nvSpPr>
          <p:cNvPr id="3" name="Content Placeholder 2"/>
          <p:cNvSpPr>
            <a:spLocks noGrp="1"/>
          </p:cNvSpPr>
          <p:nvPr>
            <p:ph idx="1"/>
          </p:nvPr>
        </p:nvSpPr>
        <p:spPr/>
        <p:txBody>
          <a:bodyPr/>
          <a:lstStyle/>
          <a:p>
            <a:r>
              <a:rPr lang="en-US" b="1" dirty="0"/>
              <a:t>Process </a:t>
            </a:r>
            <a:r>
              <a:rPr lang="en-US" b="1" dirty="0" smtClean="0"/>
              <a:t>Variables</a:t>
            </a:r>
          </a:p>
          <a:p>
            <a:pPr lvl="1"/>
            <a:r>
              <a:rPr lang="en-US" i="1" dirty="0"/>
              <a:t>Controlled variable </a:t>
            </a:r>
            <a:r>
              <a:rPr lang="en-US" dirty="0"/>
              <a:t>whose value the system </a:t>
            </a:r>
            <a:r>
              <a:rPr lang="en-US" dirty="0" smtClean="0"/>
              <a:t>is intended </a:t>
            </a:r>
            <a:r>
              <a:rPr lang="en-US" dirty="0"/>
              <a:t>to control</a:t>
            </a:r>
            <a:r>
              <a:rPr lang="en-US" dirty="0" smtClean="0"/>
              <a:t>.</a:t>
            </a:r>
            <a:endParaRPr lang="en-US" dirty="0"/>
          </a:p>
          <a:p>
            <a:pPr lvl="1"/>
            <a:r>
              <a:rPr lang="en-US" i="1" dirty="0" smtClean="0"/>
              <a:t>Input </a:t>
            </a:r>
            <a:r>
              <a:rPr lang="en-US" i="1" dirty="0"/>
              <a:t>variable </a:t>
            </a:r>
            <a:r>
              <a:rPr lang="en-US" dirty="0"/>
              <a:t>that measures an input to the process.</a:t>
            </a:r>
          </a:p>
          <a:p>
            <a:pPr lvl="1"/>
            <a:r>
              <a:rPr lang="en-US" i="1" dirty="0" smtClean="0"/>
              <a:t>Manipulated </a:t>
            </a:r>
            <a:r>
              <a:rPr lang="en-US" i="1" dirty="0"/>
              <a:t>variable </a:t>
            </a:r>
            <a:r>
              <a:rPr lang="en-US" dirty="0"/>
              <a:t>whose value can be </a:t>
            </a:r>
            <a:r>
              <a:rPr lang="en-US" dirty="0" smtClean="0"/>
              <a:t>changed by </a:t>
            </a:r>
            <a:r>
              <a:rPr lang="en-US" dirty="0"/>
              <a:t>the controller</a:t>
            </a:r>
            <a:r>
              <a:rPr lang="en-US" dirty="0" smtClean="0"/>
              <a:t>.</a:t>
            </a:r>
          </a:p>
          <a:p>
            <a:r>
              <a:rPr lang="en-US" b="1" dirty="0"/>
              <a:t>Set Point </a:t>
            </a:r>
            <a:r>
              <a:rPr lang="en-US" dirty="0"/>
              <a:t>is the desired value for a </a:t>
            </a:r>
            <a:r>
              <a:rPr lang="en-US" dirty="0" smtClean="0"/>
              <a:t>controlled variable</a:t>
            </a:r>
          </a:p>
          <a:p>
            <a:r>
              <a:rPr lang="en-US" b="1" dirty="0"/>
              <a:t>Sensors </a:t>
            </a:r>
            <a:r>
              <a:rPr lang="en-US" dirty="0"/>
              <a:t>to obtain values of process </a:t>
            </a:r>
            <a:r>
              <a:rPr lang="en-US" dirty="0" smtClean="0"/>
              <a:t>variables pertinent </a:t>
            </a:r>
            <a:r>
              <a:rPr lang="en-US" dirty="0"/>
              <a:t>to control.</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52</a:t>
            </a:fld>
            <a:endParaRPr lang="en-US"/>
          </a:p>
        </p:txBody>
      </p:sp>
    </p:spTree>
    <p:extLst>
      <p:ext uri="{BB962C8B-B14F-4D97-AF65-F5344CB8AC3E}">
        <p14:creationId xmlns:p14="http://schemas.microsoft.com/office/powerpoint/2010/main" val="19998553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Architectures</a:t>
            </a:r>
            <a:endParaRPr lang="en-US" dirty="0"/>
          </a:p>
        </p:txBody>
      </p:sp>
      <p:sp>
        <p:nvSpPr>
          <p:cNvPr id="3" name="Content Placeholder 2"/>
          <p:cNvSpPr>
            <a:spLocks noGrp="1"/>
          </p:cNvSpPr>
          <p:nvPr>
            <p:ph idx="1"/>
          </p:nvPr>
        </p:nvSpPr>
        <p:spPr/>
        <p:txBody>
          <a:bodyPr/>
          <a:lstStyle/>
          <a:p>
            <a:r>
              <a:rPr lang="en-US" dirty="0" smtClean="0">
                <a:solidFill>
                  <a:srgbClr val="0070C0"/>
                </a:solidFill>
              </a:rPr>
              <a:t>Distributed Processes:</a:t>
            </a:r>
            <a:r>
              <a:rPr lang="en-US" dirty="0" smtClean="0"/>
              <a:t> Ex. Client-Server</a:t>
            </a:r>
          </a:p>
          <a:p>
            <a:pPr lvl="1"/>
            <a:r>
              <a:rPr lang="en-US" dirty="0"/>
              <a:t>The Common Object Request </a:t>
            </a:r>
            <a:r>
              <a:rPr lang="en-US" dirty="0" smtClean="0"/>
              <a:t>Broker Architecture </a:t>
            </a:r>
            <a:r>
              <a:rPr lang="en-US" dirty="0"/>
              <a:t>(CORBA) is a </a:t>
            </a:r>
            <a:r>
              <a:rPr lang="en-US" dirty="0" smtClean="0"/>
              <a:t>standard distributed </a:t>
            </a:r>
            <a:r>
              <a:rPr lang="en-US" dirty="0"/>
              <a:t>object architecture developed </a:t>
            </a:r>
            <a:r>
              <a:rPr lang="en-US" dirty="0" smtClean="0"/>
              <a:t>by the </a:t>
            </a:r>
            <a:r>
              <a:rPr lang="en-US" dirty="0"/>
              <a:t>Object Management Group (OMG</a:t>
            </a:r>
            <a:r>
              <a:rPr lang="en-US" dirty="0" smtClean="0"/>
              <a:t>) consortium.</a:t>
            </a:r>
          </a:p>
          <a:p>
            <a:r>
              <a:rPr lang="en-US" dirty="0">
                <a:solidFill>
                  <a:srgbClr val="0070C0"/>
                </a:solidFill>
              </a:rPr>
              <a:t>CORBA objects</a:t>
            </a:r>
            <a:r>
              <a:rPr lang="en-US" dirty="0"/>
              <a:t> </a:t>
            </a:r>
            <a:r>
              <a:rPr lang="en-US" dirty="0" smtClean="0"/>
              <a:t>can</a:t>
            </a:r>
            <a:endParaRPr lang="en-US" dirty="0"/>
          </a:p>
          <a:p>
            <a:pPr lvl="1"/>
            <a:r>
              <a:rPr lang="en-US" dirty="0" smtClean="0"/>
              <a:t>be </a:t>
            </a:r>
            <a:r>
              <a:rPr lang="en-US" dirty="0"/>
              <a:t>located anywhere on the </a:t>
            </a:r>
            <a:r>
              <a:rPr lang="en-US" dirty="0" smtClean="0"/>
              <a:t>network</a:t>
            </a:r>
            <a:endParaRPr lang="en-US" dirty="0"/>
          </a:p>
          <a:p>
            <a:pPr lvl="1"/>
            <a:r>
              <a:rPr lang="en-US" dirty="0" smtClean="0"/>
              <a:t>interoperate </a:t>
            </a:r>
            <a:r>
              <a:rPr lang="en-US" dirty="0"/>
              <a:t>with objects on other </a:t>
            </a:r>
            <a:r>
              <a:rPr lang="en-US" dirty="0" smtClean="0"/>
              <a:t>platforms</a:t>
            </a:r>
            <a:endParaRPr lang="en-US" dirty="0"/>
          </a:p>
          <a:p>
            <a:pPr lvl="1"/>
            <a:r>
              <a:rPr lang="en-US" dirty="0" smtClean="0"/>
              <a:t>be </a:t>
            </a:r>
            <a:r>
              <a:rPr lang="en-US" dirty="0"/>
              <a:t>written in a variety of </a:t>
            </a:r>
            <a:r>
              <a:rPr lang="en-US" dirty="0" smtClean="0"/>
              <a:t>programming languages</a:t>
            </a:r>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53</a:t>
            </a:fld>
            <a:endParaRPr lang="en-US"/>
          </a:p>
        </p:txBody>
      </p:sp>
    </p:spTree>
    <p:extLst>
      <p:ext uri="{BB962C8B-B14F-4D97-AF65-F5344CB8AC3E}">
        <p14:creationId xmlns:p14="http://schemas.microsoft.com/office/powerpoint/2010/main" val="27567451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Program/Subroutine</a:t>
            </a:r>
            <a:endParaRPr lang="en-US" dirty="0"/>
          </a:p>
        </p:txBody>
      </p:sp>
      <p:pic>
        <p:nvPicPr>
          <p:cNvPr id="7" name="Content Placeholder 6" descr="Screen Clipping"/>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08691" y="1946602"/>
            <a:ext cx="6013670" cy="2685033"/>
          </a:xfrm>
        </p:spPr>
      </p:pic>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54</a:t>
            </a:fld>
            <a:endParaRPr lang="en-US"/>
          </a:p>
        </p:txBody>
      </p:sp>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4974" y="3132482"/>
            <a:ext cx="4811820" cy="2885545"/>
          </a:xfrm>
          <a:prstGeom prst="rect">
            <a:avLst/>
          </a:prstGeom>
        </p:spPr>
      </p:pic>
    </p:spTree>
    <p:extLst>
      <p:ext uri="{BB962C8B-B14F-4D97-AF65-F5344CB8AC3E}">
        <p14:creationId xmlns:p14="http://schemas.microsoft.com/office/powerpoint/2010/main" val="32787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Specific SA</a:t>
            </a:r>
            <a:endParaRPr lang="en-US" dirty="0"/>
          </a:p>
        </p:txBody>
      </p:sp>
      <p:sp>
        <p:nvSpPr>
          <p:cNvPr id="3" name="Content Placeholder 2"/>
          <p:cNvSpPr>
            <a:spLocks noGrp="1"/>
          </p:cNvSpPr>
          <p:nvPr>
            <p:ph idx="1"/>
          </p:nvPr>
        </p:nvSpPr>
        <p:spPr>
          <a:xfrm>
            <a:off x="822959" y="1845734"/>
            <a:ext cx="7543801" cy="4614052"/>
          </a:xfrm>
        </p:spPr>
        <p:txBody>
          <a:bodyPr>
            <a:normAutofit fontScale="85000" lnSpcReduction="20000"/>
          </a:bodyPr>
          <a:lstStyle/>
          <a:p>
            <a:pPr>
              <a:lnSpc>
                <a:spcPct val="120000"/>
              </a:lnSpc>
            </a:pPr>
            <a:r>
              <a:rPr lang="en-US" b="1" dirty="0" err="1" smtClean="0">
                <a:latin typeface="Comic Sans MS" panose="030F0702030302020204" pitchFamily="66" charset="0"/>
              </a:rPr>
              <a:t>Defn</a:t>
            </a:r>
            <a:r>
              <a:rPr lang="en-US" b="1" dirty="0" smtClean="0">
                <a:latin typeface="Comic Sans MS" panose="030F0702030302020204" pitchFamily="66" charset="0"/>
              </a:rPr>
              <a:t>:</a:t>
            </a:r>
            <a:r>
              <a:rPr lang="en-US" dirty="0" smtClean="0">
                <a:latin typeface="Comic Sans MS" panose="030F0702030302020204" pitchFamily="66" charset="0"/>
              </a:rPr>
              <a:t> </a:t>
            </a:r>
            <a:r>
              <a:rPr lang="en-US" dirty="0">
                <a:latin typeface="Comic Sans MS" panose="030F0702030302020204" pitchFamily="66" charset="0"/>
              </a:rPr>
              <a:t>"an assemblage of software components, specialized for a particular type of task (domain), generalized for effective use across that domain, composed in a standardized structure (topology) effective for building successful </a:t>
            </a:r>
            <a:r>
              <a:rPr lang="en-US" dirty="0" smtClean="0">
                <a:latin typeface="Comic Sans MS" panose="030F0702030302020204" pitchFamily="66" charset="0"/>
              </a:rPr>
              <a:t>applications“.</a:t>
            </a:r>
          </a:p>
          <a:p>
            <a:r>
              <a:rPr lang="en-US" dirty="0"/>
              <a:t>Examples of domains </a:t>
            </a:r>
            <a:endParaRPr lang="en-US" dirty="0" smtClean="0"/>
          </a:p>
          <a:p>
            <a:pPr lvl="1"/>
            <a:r>
              <a:rPr lang="en-US" dirty="0" smtClean="0"/>
              <a:t>Compilers </a:t>
            </a:r>
          </a:p>
          <a:p>
            <a:pPr lvl="1"/>
            <a:r>
              <a:rPr lang="en-US" dirty="0" smtClean="0"/>
              <a:t>Consumer </a:t>
            </a:r>
            <a:r>
              <a:rPr lang="en-US" dirty="0"/>
              <a:t>electronics </a:t>
            </a:r>
            <a:endParaRPr lang="en-US" dirty="0" smtClean="0"/>
          </a:p>
          <a:p>
            <a:pPr lvl="1"/>
            <a:r>
              <a:rPr lang="en-US" dirty="0" smtClean="0"/>
              <a:t>Electronic </a:t>
            </a:r>
            <a:r>
              <a:rPr lang="en-US" dirty="0"/>
              <a:t>commerce system/Web stores </a:t>
            </a:r>
            <a:endParaRPr lang="en-US" dirty="0" smtClean="0"/>
          </a:p>
          <a:p>
            <a:pPr lvl="1"/>
            <a:r>
              <a:rPr lang="en-US" dirty="0" smtClean="0"/>
              <a:t>Video </a:t>
            </a:r>
            <a:r>
              <a:rPr lang="en-US" dirty="0"/>
              <a:t>game </a:t>
            </a:r>
            <a:endParaRPr lang="en-US" dirty="0" smtClean="0"/>
          </a:p>
          <a:p>
            <a:pPr lvl="1"/>
            <a:r>
              <a:rPr lang="en-US" dirty="0" smtClean="0"/>
              <a:t>Business </a:t>
            </a:r>
            <a:r>
              <a:rPr lang="en-US" dirty="0"/>
              <a:t>applications </a:t>
            </a:r>
            <a:endParaRPr lang="en-US" dirty="0" smtClean="0"/>
          </a:p>
          <a:p>
            <a:pPr lvl="1"/>
            <a:r>
              <a:rPr lang="en-US" dirty="0" smtClean="0"/>
              <a:t>Healthcare applications</a:t>
            </a:r>
          </a:p>
          <a:p>
            <a:r>
              <a:rPr lang="en-US" dirty="0" smtClean="0"/>
              <a:t>Subdivision </a:t>
            </a:r>
            <a:r>
              <a:rPr lang="en-US" dirty="0"/>
              <a:t>of a domain: </a:t>
            </a:r>
            <a:endParaRPr lang="en-US" dirty="0" smtClean="0"/>
          </a:p>
          <a:p>
            <a:pPr lvl="1"/>
            <a:r>
              <a:rPr lang="en-US" dirty="0" smtClean="0"/>
              <a:t>Avionics </a:t>
            </a:r>
            <a:r>
              <a:rPr lang="en-US" dirty="0"/>
              <a:t>systems -&gt; Boeing Jets -&gt; Boeing 747-400</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55</a:t>
            </a:fld>
            <a:endParaRPr lang="en-US"/>
          </a:p>
        </p:txBody>
      </p:sp>
    </p:spTree>
    <p:extLst>
      <p:ext uri="{BB962C8B-B14F-4D97-AF65-F5344CB8AC3E}">
        <p14:creationId xmlns:p14="http://schemas.microsoft.com/office/powerpoint/2010/main" val="30936020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DSSA - Composition</a:t>
            </a:r>
            <a:endParaRPr lang="en-US" dirty="0"/>
          </a:p>
        </p:txBody>
      </p:sp>
      <p:sp>
        <p:nvSpPr>
          <p:cNvPr id="3" name="Content Placeholder 2"/>
          <p:cNvSpPr>
            <a:spLocks noGrp="1"/>
          </p:cNvSpPr>
          <p:nvPr>
            <p:ph idx="1"/>
          </p:nvPr>
        </p:nvSpPr>
        <p:spPr/>
        <p:txBody>
          <a:bodyPr/>
          <a:lstStyle/>
          <a:p>
            <a:r>
              <a:rPr lang="en-US" dirty="0" smtClean="0"/>
              <a:t>A </a:t>
            </a:r>
            <a:r>
              <a:rPr lang="en-US" dirty="0">
                <a:solidFill>
                  <a:srgbClr val="0070C0"/>
                </a:solidFill>
              </a:rPr>
              <a:t>reference architecture</a:t>
            </a:r>
            <a:r>
              <a:rPr lang="en-US" dirty="0"/>
              <a:t>, which describes a general computational framework for a significant domain of applications; </a:t>
            </a:r>
            <a:endParaRPr lang="en-US" dirty="0" smtClean="0"/>
          </a:p>
          <a:p>
            <a:r>
              <a:rPr lang="en-US" dirty="0" smtClean="0"/>
              <a:t>A </a:t>
            </a:r>
            <a:r>
              <a:rPr lang="en-US" dirty="0">
                <a:solidFill>
                  <a:srgbClr val="0070C0"/>
                </a:solidFill>
              </a:rPr>
              <a:t>component library</a:t>
            </a:r>
            <a:r>
              <a:rPr lang="en-US" dirty="0"/>
              <a:t>, which contains reusable chunks of domain expertise; </a:t>
            </a:r>
            <a:endParaRPr lang="en-US" dirty="0" smtClean="0"/>
          </a:p>
          <a:p>
            <a:r>
              <a:rPr lang="en-US" dirty="0" smtClean="0"/>
              <a:t>An </a:t>
            </a:r>
            <a:r>
              <a:rPr lang="en-US" dirty="0">
                <a:solidFill>
                  <a:srgbClr val="0070C0"/>
                </a:solidFill>
              </a:rPr>
              <a:t>application configuration </a:t>
            </a:r>
            <a:r>
              <a:rPr lang="en-US" dirty="0"/>
              <a:t>method for selecting and configuring components within the architecture to meet particular application requirements.</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56</a:t>
            </a:fld>
            <a:endParaRPr lang="en-US"/>
          </a:p>
        </p:txBody>
      </p:sp>
    </p:spTree>
    <p:extLst>
      <p:ext uri="{BB962C8B-B14F-4D97-AF65-F5344CB8AC3E}">
        <p14:creationId xmlns:p14="http://schemas.microsoft.com/office/powerpoint/2010/main" val="29778829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Architectures</a:t>
            </a:r>
            <a:endParaRPr lang="en-US" dirty="0"/>
          </a:p>
        </p:txBody>
      </p:sp>
      <p:sp>
        <p:nvSpPr>
          <p:cNvPr id="3" name="Content Placeholder 2"/>
          <p:cNvSpPr>
            <a:spLocks noGrp="1"/>
          </p:cNvSpPr>
          <p:nvPr>
            <p:ph idx="1"/>
          </p:nvPr>
        </p:nvSpPr>
        <p:spPr/>
        <p:txBody>
          <a:bodyPr>
            <a:normAutofit/>
          </a:bodyPr>
          <a:lstStyle/>
          <a:p>
            <a:r>
              <a:rPr lang="en-US" b="1" dirty="0"/>
              <a:t>Heterogeneous</a:t>
            </a:r>
            <a:r>
              <a:rPr lang="en-US" dirty="0"/>
              <a:t> System </a:t>
            </a:r>
            <a:r>
              <a:rPr lang="en-US" b="1" dirty="0"/>
              <a:t>Architecture</a:t>
            </a:r>
            <a:r>
              <a:rPr lang="en-US" dirty="0"/>
              <a:t> (HSA) is a cross-vendor set of specifications that allow for the </a:t>
            </a:r>
            <a:r>
              <a:rPr lang="en-US" dirty="0">
                <a:solidFill>
                  <a:srgbClr val="0070C0"/>
                </a:solidFill>
              </a:rPr>
              <a:t>integration of central processing units and graphics processors on the same bus</a:t>
            </a:r>
            <a:r>
              <a:rPr lang="en-US" dirty="0"/>
              <a:t>, with shared memory and tasks</a:t>
            </a:r>
            <a:r>
              <a:rPr lang="en-US" dirty="0" smtClean="0"/>
              <a:t>.</a:t>
            </a:r>
          </a:p>
          <a:p>
            <a:r>
              <a:rPr lang="en-US" dirty="0">
                <a:solidFill>
                  <a:srgbClr val="FF0000"/>
                </a:solidFill>
              </a:rPr>
              <a:t>Example:</a:t>
            </a:r>
            <a:r>
              <a:rPr lang="en-US" dirty="0"/>
              <a:t> </a:t>
            </a:r>
            <a:r>
              <a:rPr lang="en-US" dirty="0" smtClean="0"/>
              <a:t>designing </a:t>
            </a:r>
            <a:r>
              <a:rPr lang="en-US" dirty="0"/>
              <a:t>a satellite ground station for a representative satellite. </a:t>
            </a:r>
            <a:endParaRPr lang="en-US" dirty="0" smtClean="0"/>
          </a:p>
          <a:p>
            <a:r>
              <a:rPr lang="en-US" b="1" dirty="0" smtClean="0"/>
              <a:t>Ground </a:t>
            </a:r>
            <a:r>
              <a:rPr lang="en-US" b="1" dirty="0"/>
              <a:t>station </a:t>
            </a:r>
            <a:r>
              <a:rPr lang="en-US" dirty="0" smtClean="0"/>
              <a:t>- receiving </a:t>
            </a:r>
            <a:r>
              <a:rPr lang="en-US" dirty="0"/>
              <a:t>satellite telemetry, processing the telemetry, interacting with the users, and sending satellite </a:t>
            </a:r>
            <a:r>
              <a:rPr lang="en-US" dirty="0" smtClean="0"/>
              <a:t>commands.</a:t>
            </a:r>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57</a:t>
            </a:fld>
            <a:endParaRPr lang="en-US"/>
          </a:p>
        </p:txBody>
      </p:sp>
    </p:spTree>
    <p:extLst>
      <p:ext uri="{BB962C8B-B14F-4D97-AF65-F5344CB8AC3E}">
        <p14:creationId xmlns:p14="http://schemas.microsoft.com/office/powerpoint/2010/main" val="4213605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6492" y="1824646"/>
            <a:ext cx="6148852" cy="4430228"/>
          </a:xfrm>
        </p:spPr>
      </p:pic>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58</a:t>
            </a:fld>
            <a:endParaRPr lang="en-US"/>
          </a:p>
        </p:txBody>
      </p:sp>
    </p:spTree>
    <p:extLst>
      <p:ext uri="{BB962C8B-B14F-4D97-AF65-F5344CB8AC3E}">
        <p14:creationId xmlns:p14="http://schemas.microsoft.com/office/powerpoint/2010/main" val="12285462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combine?</a:t>
            </a:r>
            <a:endParaRPr lang="en-US" dirty="0"/>
          </a:p>
        </p:txBody>
      </p:sp>
      <p:sp>
        <p:nvSpPr>
          <p:cNvPr id="3" name="Content Placeholder 2"/>
          <p:cNvSpPr>
            <a:spLocks noGrp="1"/>
          </p:cNvSpPr>
          <p:nvPr>
            <p:ph idx="1"/>
          </p:nvPr>
        </p:nvSpPr>
        <p:spPr>
          <a:xfrm>
            <a:off x="822959" y="1845734"/>
            <a:ext cx="7672455" cy="4023360"/>
          </a:xfrm>
        </p:spPr>
        <p:txBody>
          <a:bodyPr>
            <a:normAutofit/>
          </a:bodyPr>
          <a:lstStyle/>
          <a:p>
            <a:r>
              <a:rPr lang="en-GB" sz="2000" b="1" i="1" dirty="0"/>
              <a:t>Hierarchically Heterogeneous</a:t>
            </a:r>
            <a:r>
              <a:rPr lang="en-GB" sz="2000" dirty="0"/>
              <a:t> means that a component of one style, when decomposed, is structured according to the rules of a different style </a:t>
            </a:r>
            <a:endParaRPr lang="en-US" sz="2000" dirty="0"/>
          </a:p>
          <a:p>
            <a:r>
              <a:rPr lang="en-GB" sz="2000" dirty="0" smtClean="0"/>
              <a:t>Example</a:t>
            </a:r>
          </a:p>
          <a:p>
            <a:pPr lvl="1"/>
            <a:r>
              <a:rPr lang="en-GB" sz="2000" dirty="0" smtClean="0"/>
              <a:t>An </a:t>
            </a:r>
            <a:r>
              <a:rPr lang="en-GB" sz="2000" dirty="0"/>
              <a:t>end-user interface sub-system might be built using Event System architectural style, while all other sub-systems − using Layered Architecture</a:t>
            </a:r>
            <a:endParaRPr lang="en-US" sz="2000"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59</a:t>
            </a:fld>
            <a:endParaRPr lang="en-US"/>
          </a:p>
        </p:txBody>
      </p:sp>
      <p:pic>
        <p:nvPicPr>
          <p:cNvPr id="1026" name="Picture 2" descr="swp5_3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010" y="3865740"/>
            <a:ext cx="447675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181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a:xfrm>
            <a:off x="822960" y="1845734"/>
            <a:ext cx="3802204" cy="4023360"/>
          </a:xfrm>
        </p:spPr>
        <p:txBody>
          <a:bodyPr>
            <a:normAutofit/>
          </a:bodyPr>
          <a:lstStyle/>
          <a:p>
            <a:r>
              <a:rPr lang="en-US" sz="3200" dirty="0"/>
              <a:t>Recognize common patterns</a:t>
            </a:r>
          </a:p>
          <a:p>
            <a:pPr lvl="1"/>
            <a:r>
              <a:rPr lang="en-US" sz="2800" dirty="0" smtClean="0"/>
              <a:t>build </a:t>
            </a:r>
            <a:r>
              <a:rPr lang="en-US" sz="2800" dirty="0"/>
              <a:t>new systems </a:t>
            </a:r>
            <a:r>
              <a:rPr lang="en-US" sz="2800" dirty="0" smtClean="0"/>
              <a:t>as </a:t>
            </a:r>
            <a:r>
              <a:rPr lang="en-US" sz="2800" i="1" dirty="0" smtClean="0"/>
              <a:t>variation</a:t>
            </a:r>
            <a:r>
              <a:rPr lang="en-US" sz="2800" b="1" i="1" dirty="0" smtClean="0"/>
              <a:t> </a:t>
            </a:r>
            <a:r>
              <a:rPr lang="en-US" sz="2800" dirty="0"/>
              <a:t>on old systems</a:t>
            </a:r>
          </a:p>
          <a:p>
            <a:r>
              <a:rPr lang="en-US" sz="3200" dirty="0"/>
              <a:t>Selecting the </a:t>
            </a:r>
            <a:r>
              <a:rPr lang="en-US" sz="3200" dirty="0" smtClean="0"/>
              <a:t>right architecture </a:t>
            </a:r>
          </a:p>
          <a:p>
            <a:pPr lvl="1"/>
            <a:r>
              <a:rPr lang="en-US" sz="2800" dirty="0" smtClean="0"/>
              <a:t>crucial </a:t>
            </a:r>
            <a:r>
              <a:rPr lang="en-US" sz="2800" dirty="0"/>
              <a:t>to success</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6</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9689" y="1790526"/>
            <a:ext cx="3086259" cy="3778444"/>
          </a:xfrm>
          <a:prstGeom prst="rect">
            <a:avLst/>
          </a:prstGeom>
        </p:spPr>
      </p:pic>
    </p:spTree>
    <p:extLst>
      <p:ext uri="{BB962C8B-B14F-4D97-AF65-F5344CB8AC3E}">
        <p14:creationId xmlns:p14="http://schemas.microsoft.com/office/powerpoint/2010/main" val="331671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Summary</a:t>
            </a:r>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60</a:t>
            </a:fld>
            <a:endParaRPr lang="en-US"/>
          </a:p>
        </p:txBody>
      </p:sp>
    </p:spTree>
    <p:extLst>
      <p:ext uri="{BB962C8B-B14F-4D97-AF65-F5344CB8AC3E}">
        <p14:creationId xmlns:p14="http://schemas.microsoft.com/office/powerpoint/2010/main" val="2840761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7</a:t>
            </a:fld>
            <a:endParaRPr lang="en-US"/>
          </a:p>
        </p:txBody>
      </p:sp>
      <p:pic>
        <p:nvPicPr>
          <p:cNvPr id="8" name="Picture 7"/>
          <p:cNvPicPr>
            <a:picLocks noChangeAspect="1"/>
          </p:cNvPicPr>
          <p:nvPr/>
        </p:nvPicPr>
        <p:blipFill>
          <a:blip r:embed="rId2"/>
          <a:stretch>
            <a:fillRect/>
          </a:stretch>
        </p:blipFill>
        <p:spPr>
          <a:xfrm>
            <a:off x="271049" y="1726728"/>
            <a:ext cx="4248976" cy="3547018"/>
          </a:xfrm>
          <a:prstGeom prst="rect">
            <a:avLst/>
          </a:prstGeom>
        </p:spPr>
      </p:pic>
      <p:pic>
        <p:nvPicPr>
          <p:cNvPr id="9" name="Picture 8"/>
          <p:cNvPicPr>
            <a:picLocks noChangeAspect="1"/>
          </p:cNvPicPr>
          <p:nvPr/>
        </p:nvPicPr>
        <p:blipFill>
          <a:blip r:embed="rId3"/>
          <a:stretch>
            <a:fillRect/>
          </a:stretch>
        </p:blipFill>
        <p:spPr>
          <a:xfrm>
            <a:off x="4748931" y="2250537"/>
            <a:ext cx="4395069" cy="3547018"/>
          </a:xfrm>
          <a:prstGeom prst="rect">
            <a:avLst/>
          </a:prstGeom>
        </p:spPr>
      </p:pic>
      <p:pic>
        <p:nvPicPr>
          <p:cNvPr id="10" name="Picture 9"/>
          <p:cNvPicPr>
            <a:picLocks noChangeAspect="1"/>
          </p:cNvPicPr>
          <p:nvPr/>
        </p:nvPicPr>
        <p:blipFill>
          <a:blip r:embed="rId4"/>
          <a:stretch>
            <a:fillRect/>
          </a:stretch>
        </p:blipFill>
        <p:spPr>
          <a:xfrm>
            <a:off x="822959" y="2889286"/>
            <a:ext cx="5469601" cy="3570500"/>
          </a:xfrm>
          <a:prstGeom prst="rect">
            <a:avLst/>
          </a:prstGeom>
        </p:spPr>
      </p:pic>
      <p:pic>
        <p:nvPicPr>
          <p:cNvPr id="11" name="Picture 10"/>
          <p:cNvPicPr>
            <a:picLocks noChangeAspect="1"/>
          </p:cNvPicPr>
          <p:nvPr/>
        </p:nvPicPr>
        <p:blipFill>
          <a:blip r:embed="rId5"/>
          <a:stretch>
            <a:fillRect/>
          </a:stretch>
        </p:blipFill>
        <p:spPr>
          <a:xfrm>
            <a:off x="3447721" y="-37232"/>
            <a:ext cx="4742086" cy="3765932"/>
          </a:xfrm>
          <a:prstGeom prst="rect">
            <a:avLst/>
          </a:prstGeom>
        </p:spPr>
      </p:pic>
      <p:pic>
        <p:nvPicPr>
          <p:cNvPr id="12" name="Picture 11"/>
          <p:cNvPicPr>
            <a:picLocks noChangeAspect="1"/>
          </p:cNvPicPr>
          <p:nvPr/>
        </p:nvPicPr>
        <p:blipFill>
          <a:blip r:embed="rId6"/>
          <a:stretch>
            <a:fillRect/>
          </a:stretch>
        </p:blipFill>
        <p:spPr>
          <a:xfrm>
            <a:off x="3921319" y="1350550"/>
            <a:ext cx="4533918" cy="3818274"/>
          </a:xfrm>
          <a:prstGeom prst="rect">
            <a:avLst/>
          </a:prstGeom>
        </p:spPr>
      </p:pic>
      <p:pic>
        <p:nvPicPr>
          <p:cNvPr id="13" name="Picture 12"/>
          <p:cNvPicPr>
            <a:picLocks noChangeAspect="1"/>
          </p:cNvPicPr>
          <p:nvPr/>
        </p:nvPicPr>
        <p:blipFill>
          <a:blip r:embed="rId7"/>
          <a:stretch>
            <a:fillRect/>
          </a:stretch>
        </p:blipFill>
        <p:spPr>
          <a:xfrm>
            <a:off x="4878222" y="2571037"/>
            <a:ext cx="2296200" cy="3557634"/>
          </a:xfrm>
          <a:prstGeom prst="rect">
            <a:avLst/>
          </a:prstGeom>
        </p:spPr>
      </p:pic>
    </p:spTree>
    <p:extLst>
      <p:ext uri="{BB962C8B-B14F-4D97-AF65-F5344CB8AC3E}">
        <p14:creationId xmlns:p14="http://schemas.microsoft.com/office/powerpoint/2010/main" val="20141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S</a:t>
            </a:r>
            <a:r>
              <a:rPr lang="en-US" dirty="0" smtClean="0"/>
              <a:t>tyles</a:t>
            </a:r>
            <a:endParaRPr lang="en-US" dirty="0"/>
          </a:p>
        </p:txBody>
      </p:sp>
      <p:sp>
        <p:nvSpPr>
          <p:cNvPr id="3" name="Content Placeholder 2"/>
          <p:cNvSpPr>
            <a:spLocks noGrp="1"/>
          </p:cNvSpPr>
          <p:nvPr>
            <p:ph idx="1"/>
          </p:nvPr>
        </p:nvSpPr>
        <p:spPr>
          <a:xfrm>
            <a:off x="822959" y="1845733"/>
            <a:ext cx="7543801" cy="4299885"/>
          </a:xfrm>
        </p:spPr>
        <p:txBody>
          <a:bodyPr>
            <a:normAutofit/>
          </a:bodyPr>
          <a:lstStyle/>
          <a:p>
            <a:r>
              <a:rPr lang="en-US" altLang="en-US" b="1" dirty="0"/>
              <a:t>An architectural style is a description of </a:t>
            </a:r>
            <a:r>
              <a:rPr lang="en-US" altLang="en-US" b="1" dirty="0">
                <a:solidFill>
                  <a:srgbClr val="0070C0"/>
                </a:solidFill>
              </a:rPr>
              <a:t>component</a:t>
            </a:r>
            <a:r>
              <a:rPr lang="en-US" altLang="en-US" b="1" dirty="0"/>
              <a:t> and </a:t>
            </a:r>
            <a:r>
              <a:rPr lang="en-US" altLang="en-US" b="1" dirty="0">
                <a:solidFill>
                  <a:srgbClr val="0070C0"/>
                </a:solidFill>
              </a:rPr>
              <a:t>connector</a:t>
            </a:r>
            <a:r>
              <a:rPr lang="en-US" altLang="en-US" b="1" dirty="0"/>
              <a:t> types and a pattern of their runtime control and/or data transfer</a:t>
            </a:r>
            <a:r>
              <a:rPr lang="en-US" altLang="en-US" dirty="0" smtClean="0"/>
              <a:t>.</a:t>
            </a:r>
            <a:endParaRPr lang="en-US" altLang="en-US" dirty="0"/>
          </a:p>
          <a:p>
            <a:r>
              <a:rPr lang="en-US" altLang="en-US" dirty="0"/>
              <a:t>Examples:</a:t>
            </a:r>
          </a:p>
          <a:p>
            <a:pPr marL="742950" lvl="1" indent="-285750">
              <a:tabLst/>
            </a:pPr>
            <a:r>
              <a:rPr lang="en-US" altLang="en-US" sz="2300" dirty="0"/>
              <a:t>main program with subroutines</a:t>
            </a:r>
          </a:p>
          <a:p>
            <a:pPr marL="742950" lvl="1" indent="-285750">
              <a:tabLst/>
            </a:pPr>
            <a:r>
              <a:rPr lang="en-US" altLang="en-US" sz="2300" dirty="0"/>
              <a:t>data abstraction</a:t>
            </a:r>
          </a:p>
          <a:p>
            <a:pPr marL="742950" lvl="1" indent="-285750">
              <a:tabLst/>
            </a:pPr>
            <a:r>
              <a:rPr lang="en-US" altLang="en-US" sz="2300" dirty="0"/>
              <a:t>implicit invocation</a:t>
            </a:r>
          </a:p>
          <a:p>
            <a:pPr marL="742950" lvl="1" indent="-285750">
              <a:tabLst/>
            </a:pPr>
            <a:r>
              <a:rPr lang="en-US" altLang="en-US" sz="2300" dirty="0"/>
              <a:t>pipes and filters</a:t>
            </a:r>
          </a:p>
          <a:p>
            <a:pPr marL="742950" lvl="1" indent="-285750">
              <a:tabLst/>
            </a:pPr>
            <a:r>
              <a:rPr lang="en-US" altLang="en-US" sz="2300" dirty="0"/>
              <a:t>repository (blackboard)</a:t>
            </a:r>
          </a:p>
          <a:p>
            <a:pPr marL="742950" lvl="1" indent="-285750">
              <a:tabLst/>
            </a:pPr>
            <a:r>
              <a:rPr lang="en-US" altLang="en-US" sz="2300" dirty="0"/>
              <a:t>layers of abstraction</a:t>
            </a:r>
          </a:p>
          <a:p>
            <a:endParaRPr lang="en-US" dirty="0"/>
          </a:p>
        </p:txBody>
      </p:sp>
      <p:sp>
        <p:nvSpPr>
          <p:cNvPr id="4" name="Date Placeholder 3"/>
          <p:cNvSpPr>
            <a:spLocks noGrp="1"/>
          </p:cNvSpPr>
          <p:nvPr>
            <p:ph type="dt" sz="half" idx="10"/>
          </p:nvPr>
        </p:nvSpPr>
        <p:spPr/>
        <p:txBody>
          <a:bodyPr/>
          <a:lstStyle/>
          <a:p>
            <a:fld id="{D25EDE50-BD61-4F69-B461-483121E33C84}"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8</a:t>
            </a:fld>
            <a:endParaRPr lang="en-US"/>
          </a:p>
        </p:txBody>
      </p:sp>
    </p:spTree>
    <p:extLst>
      <p:ext uri="{BB962C8B-B14F-4D97-AF65-F5344CB8AC3E}">
        <p14:creationId xmlns:p14="http://schemas.microsoft.com/office/powerpoint/2010/main" val="10652314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37952" y="2877169"/>
            <a:ext cx="7208875" cy="39135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37953" y="2307265"/>
            <a:ext cx="6539024" cy="49973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a:bodyPr>
          <a:lstStyle/>
          <a:p>
            <a:r>
              <a:rPr lang="en-US" dirty="0"/>
              <a:t>Architecture Anatomy</a:t>
            </a:r>
          </a:p>
          <a:p>
            <a:r>
              <a:rPr lang="en-US" b="1" i="1" dirty="0" smtClean="0"/>
              <a:t>component</a:t>
            </a:r>
            <a:r>
              <a:rPr lang="en-US" dirty="0"/>
              <a:t>: represents computation (</a:t>
            </a:r>
            <a:r>
              <a:rPr lang="en-US" b="1" dirty="0"/>
              <a:t>work</a:t>
            </a:r>
            <a:r>
              <a:rPr lang="en-US" dirty="0"/>
              <a:t>)</a:t>
            </a:r>
          </a:p>
          <a:p>
            <a:r>
              <a:rPr lang="en-US" b="1" i="1" dirty="0" smtClean="0"/>
              <a:t>connectors</a:t>
            </a:r>
            <a:r>
              <a:rPr lang="en-US" dirty="0"/>
              <a:t>: facilitates component </a:t>
            </a:r>
            <a:r>
              <a:rPr lang="en-US" b="1" dirty="0"/>
              <a:t>communication</a:t>
            </a:r>
          </a:p>
          <a:p>
            <a:r>
              <a:rPr lang="en-US" dirty="0"/>
              <a:t>Architectural Style/Configuration</a:t>
            </a:r>
          </a:p>
          <a:p>
            <a:pPr lvl="1"/>
            <a:r>
              <a:rPr lang="en-US" dirty="0" smtClean="0"/>
              <a:t>architecture </a:t>
            </a:r>
            <a:r>
              <a:rPr lang="en-US" dirty="0"/>
              <a:t>= {components, connectors, constraints</a:t>
            </a:r>
            <a:r>
              <a:rPr lang="en-US" dirty="0" smtClean="0"/>
              <a:t>}</a:t>
            </a:r>
            <a:endParaRPr lang="en-US" i="1" dirty="0"/>
          </a:p>
          <a:p>
            <a:r>
              <a:rPr lang="en-US" dirty="0" smtClean="0"/>
              <a:t>Visualization</a:t>
            </a:r>
          </a:p>
          <a:p>
            <a:pPr lvl="1"/>
            <a:r>
              <a:rPr lang="en-US" dirty="0" smtClean="0"/>
              <a:t>graph </a:t>
            </a:r>
            <a:r>
              <a:rPr lang="en-US" dirty="0"/>
              <a:t>representation</a:t>
            </a:r>
          </a:p>
        </p:txBody>
      </p:sp>
      <p:sp>
        <p:nvSpPr>
          <p:cNvPr id="4" name="Date Placeholder 3"/>
          <p:cNvSpPr>
            <a:spLocks noGrp="1"/>
          </p:cNvSpPr>
          <p:nvPr>
            <p:ph type="dt" sz="half" idx="10"/>
          </p:nvPr>
        </p:nvSpPr>
        <p:spPr/>
        <p:txBody>
          <a:bodyPr/>
          <a:lstStyle/>
          <a:p>
            <a:fld id="{D819DC27-9055-4FB4-858A-A5F7FEF58961}" type="datetime1">
              <a:rPr lang="en-US" smtClean="0"/>
              <a:t>Thursday, March 22, 2018</a:t>
            </a:fld>
            <a:endParaRPr lang="en-US"/>
          </a:p>
        </p:txBody>
      </p:sp>
      <p:sp>
        <p:nvSpPr>
          <p:cNvPr id="5" name="Footer Placeholder 4"/>
          <p:cNvSpPr>
            <a:spLocks noGrp="1"/>
          </p:cNvSpPr>
          <p:nvPr>
            <p:ph type="ftr" sz="quarter" idx="11"/>
          </p:nvPr>
        </p:nvSpPr>
        <p:spPr/>
        <p:txBody>
          <a:bodyPr/>
          <a:lstStyle/>
          <a:p>
            <a:r>
              <a:rPr lang="en-US" smtClean="0"/>
              <a:t>Dr. S. Nandagopalan</a:t>
            </a:r>
            <a:endParaRPr lang="en-US"/>
          </a:p>
        </p:txBody>
      </p:sp>
      <p:sp>
        <p:nvSpPr>
          <p:cNvPr id="6" name="Slide Number Placeholder 5"/>
          <p:cNvSpPr>
            <a:spLocks noGrp="1"/>
          </p:cNvSpPr>
          <p:nvPr>
            <p:ph type="sldNum" sz="quarter" idx="12"/>
          </p:nvPr>
        </p:nvSpPr>
        <p:spPr/>
        <p:txBody>
          <a:bodyPr/>
          <a:lstStyle/>
          <a:p>
            <a:fld id="{1BA41BE1-189A-4DA6-98B3-579B40791977}" type="slidenum">
              <a:rPr lang="en-US" smtClean="0"/>
              <a:t>9</a:t>
            </a:fld>
            <a:endParaRPr lang="en-US"/>
          </a:p>
        </p:txBody>
      </p:sp>
    </p:spTree>
    <p:extLst>
      <p:ext uri="{BB962C8B-B14F-4D97-AF65-F5344CB8AC3E}">
        <p14:creationId xmlns:p14="http://schemas.microsoft.com/office/powerpoint/2010/main" val="3823028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3737</TotalTime>
  <Words>2531</Words>
  <Application>Microsoft Office PowerPoint</Application>
  <PresentationFormat>On-screen Show (4:3)</PresentationFormat>
  <Paragraphs>541</Paragraphs>
  <Slides>60</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Arial</vt:lpstr>
      <vt:lpstr>Arial Black</vt:lpstr>
      <vt:lpstr>Bahnschrift Light</vt:lpstr>
      <vt:lpstr>Berlin Sans FB</vt:lpstr>
      <vt:lpstr>Calibri</vt:lpstr>
      <vt:lpstr>Calibri Light</vt:lpstr>
      <vt:lpstr>Comic Sans MS</vt:lpstr>
      <vt:lpstr>Sitka Heading</vt:lpstr>
      <vt:lpstr>Tahoma</vt:lpstr>
      <vt:lpstr>Wingdings</vt:lpstr>
      <vt:lpstr>Retrospect</vt:lpstr>
      <vt:lpstr>Architectural Styles and       Case Studies</vt:lpstr>
      <vt:lpstr>Reference</vt:lpstr>
      <vt:lpstr>Agenda</vt:lpstr>
      <vt:lpstr>Introduction</vt:lpstr>
      <vt:lpstr>Issues</vt:lpstr>
      <vt:lpstr>Why?</vt:lpstr>
      <vt:lpstr>Examples</vt:lpstr>
      <vt:lpstr>Architectural Styles</vt:lpstr>
      <vt:lpstr>Contd.</vt:lpstr>
      <vt:lpstr>Alexander’s patterns</vt:lpstr>
      <vt:lpstr>General flavor of a pattern</vt:lpstr>
      <vt:lpstr>Components and Connectors</vt:lpstr>
      <vt:lpstr>Types of Components</vt:lpstr>
      <vt:lpstr>Types of Connectors</vt:lpstr>
      <vt:lpstr>1. Pipes and Filters</vt:lpstr>
      <vt:lpstr>Pipes and Filters…</vt:lpstr>
      <vt:lpstr>Contd.</vt:lpstr>
      <vt:lpstr>Example-1 : Pizza</vt:lpstr>
      <vt:lpstr>Example-2</vt:lpstr>
      <vt:lpstr>Example-3</vt:lpstr>
      <vt:lpstr>Example-4</vt:lpstr>
      <vt:lpstr>Advantages</vt:lpstr>
      <vt:lpstr>Disadvantages</vt:lpstr>
      <vt:lpstr>2. Data Abstraction</vt:lpstr>
      <vt:lpstr>Key Aspects</vt:lpstr>
      <vt:lpstr>Advantages</vt:lpstr>
      <vt:lpstr>Disadvantages</vt:lpstr>
      <vt:lpstr>3. Implicit Invocation/Event Based</vt:lpstr>
      <vt:lpstr>Event-based…</vt:lpstr>
      <vt:lpstr>Examples</vt:lpstr>
      <vt:lpstr>Advantages &amp; Disadvantages</vt:lpstr>
      <vt:lpstr>4. Layered Systems</vt:lpstr>
      <vt:lpstr>Contd.</vt:lpstr>
      <vt:lpstr>Example: J2EE Multi-tier</vt:lpstr>
      <vt:lpstr>Advantages &amp; Disadvantages</vt:lpstr>
      <vt:lpstr>5. Repository Style (Blackboard)</vt:lpstr>
      <vt:lpstr>Contd.</vt:lpstr>
      <vt:lpstr>Example</vt:lpstr>
      <vt:lpstr>Examples</vt:lpstr>
      <vt:lpstr>Advantages</vt:lpstr>
      <vt:lpstr>Disadvantages</vt:lpstr>
      <vt:lpstr>6. Interpreter Style</vt:lpstr>
      <vt:lpstr>Interpreter</vt:lpstr>
      <vt:lpstr>Advantages &amp; Disadvantages</vt:lpstr>
      <vt:lpstr>Java Program Execution</vt:lpstr>
      <vt:lpstr>7. Process Control Paradigm</vt:lpstr>
      <vt:lpstr>Open Loop Temperature Control</vt:lpstr>
      <vt:lpstr>Closed Loop</vt:lpstr>
      <vt:lpstr>Software Paradigm</vt:lpstr>
      <vt:lpstr>Contd…</vt:lpstr>
      <vt:lpstr>Components</vt:lpstr>
      <vt:lpstr>Connectors</vt:lpstr>
      <vt:lpstr>Other Architectures</vt:lpstr>
      <vt:lpstr>Main Program/Subroutine</vt:lpstr>
      <vt:lpstr>Domain Specific SA</vt:lpstr>
      <vt:lpstr>DSSA - Composition</vt:lpstr>
      <vt:lpstr>Heterogeneous Architectures</vt:lpstr>
      <vt:lpstr>Example</vt:lpstr>
      <vt:lpstr>How to combine?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Architectural Styles and       Case Studies</dc:title>
  <dc:creator>Nandagopalan S</dc:creator>
  <cp:lastModifiedBy>Windows User</cp:lastModifiedBy>
  <cp:revision>128</cp:revision>
  <dcterms:created xsi:type="dcterms:W3CDTF">2018-03-02T09:02:40Z</dcterms:created>
  <dcterms:modified xsi:type="dcterms:W3CDTF">2018-03-22T03:44:12Z</dcterms:modified>
</cp:coreProperties>
</file>